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35"/>
  </p:notesMasterIdLst>
  <p:sldIdLst>
    <p:sldId id="340" r:id="rId2"/>
    <p:sldId id="344" r:id="rId3"/>
    <p:sldId id="299" r:id="rId4"/>
    <p:sldId id="290" r:id="rId5"/>
    <p:sldId id="278" r:id="rId6"/>
    <p:sldId id="273" r:id="rId7"/>
    <p:sldId id="338" r:id="rId8"/>
    <p:sldId id="339" r:id="rId9"/>
    <p:sldId id="292" r:id="rId10"/>
    <p:sldId id="300" r:id="rId11"/>
    <p:sldId id="343" r:id="rId12"/>
    <p:sldId id="341" r:id="rId13"/>
    <p:sldId id="315" r:id="rId14"/>
    <p:sldId id="329" r:id="rId15"/>
    <p:sldId id="313" r:id="rId16"/>
    <p:sldId id="320" r:id="rId17"/>
    <p:sldId id="328" r:id="rId18"/>
    <p:sldId id="348" r:id="rId19"/>
    <p:sldId id="349" r:id="rId20"/>
    <p:sldId id="350" r:id="rId21"/>
    <p:sldId id="351" r:id="rId22"/>
    <p:sldId id="334" r:id="rId23"/>
    <p:sldId id="319" r:id="rId24"/>
    <p:sldId id="327" r:id="rId25"/>
    <p:sldId id="332" r:id="rId26"/>
    <p:sldId id="336" r:id="rId27"/>
    <p:sldId id="325" r:id="rId28"/>
    <p:sldId id="324" r:id="rId29"/>
    <p:sldId id="321" r:id="rId30"/>
    <p:sldId id="345" r:id="rId31"/>
    <p:sldId id="347" r:id="rId32"/>
    <p:sldId id="346" r:id="rId33"/>
    <p:sldId id="326" r:id="rId34"/>
  </p:sldIdLst>
  <p:sldSz cx="9144000" cy="6858000" type="screen4x3"/>
  <p:notesSz cx="6858000" cy="994727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8BE0212D-DCB4-42BA-AF2C-6C635535FCC1}" type="datetimeFigureOut">
              <a:rPr lang="en-US" smtClean="0"/>
              <a:t>11/11/2024</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1C5C79C-338C-4FEC-98C9-2235EB165D8D}" type="slidenum">
              <a:rPr lang="en-US" smtClean="0"/>
              <a:t>‹#›</a:t>
            </a:fld>
            <a:endParaRPr lang="en-US"/>
          </a:p>
        </p:txBody>
      </p:sp>
    </p:spTree>
    <p:extLst>
      <p:ext uri="{BB962C8B-B14F-4D97-AF65-F5344CB8AC3E}">
        <p14:creationId xmlns:p14="http://schemas.microsoft.com/office/powerpoint/2010/main" val="226851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8229E34-FFA8-451E-93E2-F1E4C83684D1}" type="datetime1">
              <a:rPr lang="bs-Latn-BA" smtClean="0"/>
              <a:t>11. 11. 2024.</a:t>
            </a:fld>
            <a:endParaRPr lang="bs-Latn-BA"/>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0272FEC-3EF2-422A-BCCD-8A500B5C5D55}" type="slidenum">
              <a:rPr lang="bs-Latn-BA" smtClean="0"/>
              <a:pPr/>
              <a:t>‹#›</a:t>
            </a:fld>
            <a:endParaRPr lang="bs-Latn-BA"/>
          </a:p>
        </p:txBody>
      </p:sp>
      <p:sp>
        <p:nvSpPr>
          <p:cNvPr id="15" name="Footer Placeholder 14"/>
          <p:cNvSpPr>
            <a:spLocks noGrp="1"/>
          </p:cNvSpPr>
          <p:nvPr>
            <p:ph type="ftr" sz="quarter" idx="12"/>
          </p:nvPr>
        </p:nvSpPr>
        <p:spPr>
          <a:xfrm>
            <a:off x="3581400" y="6296248"/>
            <a:ext cx="2820987" cy="152400"/>
          </a:xfrm>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3D86FB3-FF16-421A-A347-5BAE764E7340}" type="datetime1">
              <a:rPr lang="bs-Latn-BA" smtClean="0"/>
              <a:t>11. 11. 2024.</a:t>
            </a:fld>
            <a:endParaRPr lang="bs-Latn-BA"/>
          </a:p>
        </p:txBody>
      </p:sp>
      <p:sp>
        <p:nvSpPr>
          <p:cNvPr id="14" name="Slide Number Placeholder 13"/>
          <p:cNvSpPr>
            <a:spLocks noGrp="1"/>
          </p:cNvSpPr>
          <p:nvPr>
            <p:ph type="sldNum" sz="quarter" idx="11"/>
          </p:nvPr>
        </p:nvSpPr>
        <p:spPr/>
        <p:txBody>
          <a:bodyPr/>
          <a:lstStyle/>
          <a:p>
            <a:fld id="{E0272FEC-3EF2-422A-BCCD-8A500B5C5D55}" type="slidenum">
              <a:rPr lang="bs-Latn-BA" smtClean="0"/>
              <a:pPr/>
              <a:t>‹#›</a:t>
            </a:fld>
            <a:endParaRPr lang="bs-Latn-BA"/>
          </a:p>
        </p:txBody>
      </p:sp>
      <p:sp>
        <p:nvSpPr>
          <p:cNvPr id="15" name="Footer Placeholder 14"/>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871C88F-2E4B-4EBE-8B96-53035429BEAF}" type="datetime1">
              <a:rPr lang="bs-Latn-BA" smtClean="0"/>
              <a:t>11. 11. 2024.</a:t>
            </a:fld>
            <a:endParaRPr lang="bs-Latn-BA"/>
          </a:p>
        </p:txBody>
      </p:sp>
      <p:sp>
        <p:nvSpPr>
          <p:cNvPr id="14" name="Slide Number Placeholder 13"/>
          <p:cNvSpPr>
            <a:spLocks noGrp="1"/>
          </p:cNvSpPr>
          <p:nvPr>
            <p:ph type="sldNum" sz="quarter" idx="11"/>
          </p:nvPr>
        </p:nvSpPr>
        <p:spPr/>
        <p:txBody>
          <a:bodyPr/>
          <a:lstStyle/>
          <a:p>
            <a:fld id="{E0272FEC-3EF2-422A-BCCD-8A500B5C5D55}" type="slidenum">
              <a:rPr lang="bs-Latn-BA" smtClean="0"/>
              <a:pPr/>
              <a:t>‹#›</a:t>
            </a:fld>
            <a:endParaRPr lang="bs-Latn-BA"/>
          </a:p>
        </p:txBody>
      </p:sp>
      <p:sp>
        <p:nvSpPr>
          <p:cNvPr id="15" name="Footer Placeholder 14"/>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C765968-590B-465C-875E-B26DD5AEAB4B}" type="datetime1">
              <a:rPr lang="bs-Latn-BA" smtClean="0"/>
              <a:t>11. 11. 2024.</a:t>
            </a:fld>
            <a:endParaRPr lang="bs-Latn-BA"/>
          </a:p>
        </p:txBody>
      </p:sp>
      <p:sp>
        <p:nvSpPr>
          <p:cNvPr id="11" name="Slide Number Placeholder 10"/>
          <p:cNvSpPr>
            <a:spLocks noGrp="1"/>
          </p:cNvSpPr>
          <p:nvPr>
            <p:ph type="sldNum" sz="quarter" idx="11"/>
          </p:nvPr>
        </p:nvSpPr>
        <p:spPr/>
        <p:txBody>
          <a:bodyPr/>
          <a:lstStyle/>
          <a:p>
            <a:fld id="{E0272FEC-3EF2-422A-BCCD-8A500B5C5D55}" type="slidenum">
              <a:rPr lang="bs-Latn-BA" smtClean="0"/>
              <a:pPr/>
              <a:t>‹#›</a:t>
            </a:fld>
            <a:endParaRPr lang="bs-Latn-BA"/>
          </a:p>
        </p:txBody>
      </p:sp>
      <p:sp>
        <p:nvSpPr>
          <p:cNvPr id="12" name="Footer Placeholder 11"/>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79C386D-0C4F-4899-A284-0D2447209CF2}" type="datetime1">
              <a:rPr lang="bs-Latn-BA" smtClean="0"/>
              <a:t>11. 11. 2024.</a:t>
            </a:fld>
            <a:endParaRPr lang="bs-Latn-BA"/>
          </a:p>
        </p:txBody>
      </p:sp>
      <p:sp>
        <p:nvSpPr>
          <p:cNvPr id="13" name="Slide Number Placeholder 12"/>
          <p:cNvSpPr>
            <a:spLocks noGrp="1"/>
          </p:cNvSpPr>
          <p:nvPr>
            <p:ph type="sldNum" sz="quarter" idx="11"/>
          </p:nvPr>
        </p:nvSpPr>
        <p:spPr>
          <a:xfrm>
            <a:off x="4116388" y="6400800"/>
            <a:ext cx="533400" cy="152400"/>
          </a:xfrm>
        </p:spPr>
        <p:txBody>
          <a:bodyPr/>
          <a:lstStyle/>
          <a:p>
            <a:fld id="{E0272FEC-3EF2-422A-BCCD-8A500B5C5D55}" type="slidenum">
              <a:rPr lang="bs-Latn-BA" smtClean="0"/>
              <a:pPr/>
              <a:t>‹#›</a:t>
            </a:fld>
            <a:endParaRPr lang="bs-Latn-BA"/>
          </a:p>
        </p:txBody>
      </p:sp>
      <p:sp>
        <p:nvSpPr>
          <p:cNvPr id="14" name="Footer Placeholder 13"/>
          <p:cNvSpPr>
            <a:spLocks noGrp="1"/>
          </p:cNvSpPr>
          <p:nvPr>
            <p:ph type="ftr" sz="quarter" idx="12"/>
          </p:nvPr>
        </p:nvSpPr>
        <p:spPr>
          <a:xfrm>
            <a:off x="838200" y="6296248"/>
            <a:ext cx="2820987" cy="152400"/>
          </a:xfrm>
        </p:spPr>
        <p:txBody>
          <a:bodyPr/>
          <a:lstStyle/>
          <a:p>
            <a:r>
              <a:rPr lang="bs-Latn-BA" smtClean="0"/>
              <a:t>SM FBIH-SINDIKAT METALACA ZDK</a:t>
            </a:r>
            <a:endParaRPr lang="bs-Latn-BA"/>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5BDA29A1-A3EA-422A-873A-4B65B8B09944}" type="datetime1">
              <a:rPr lang="bs-Latn-BA" smtClean="0"/>
              <a:t>11. 11. 2024.</a:t>
            </a:fld>
            <a:endParaRPr lang="bs-Latn-BA"/>
          </a:p>
        </p:txBody>
      </p:sp>
      <p:sp>
        <p:nvSpPr>
          <p:cNvPr id="13" name="Slide Number Placeholder 12"/>
          <p:cNvSpPr>
            <a:spLocks noGrp="1"/>
          </p:cNvSpPr>
          <p:nvPr>
            <p:ph type="sldNum" sz="quarter" idx="11"/>
          </p:nvPr>
        </p:nvSpPr>
        <p:spPr/>
        <p:txBody>
          <a:bodyPr/>
          <a:lstStyle/>
          <a:p>
            <a:fld id="{E0272FEC-3EF2-422A-BCCD-8A500B5C5D55}" type="slidenum">
              <a:rPr lang="bs-Latn-BA" smtClean="0"/>
              <a:pPr/>
              <a:t>‹#›</a:t>
            </a:fld>
            <a:endParaRPr lang="bs-Latn-BA"/>
          </a:p>
        </p:txBody>
      </p:sp>
      <p:sp>
        <p:nvSpPr>
          <p:cNvPr id="14" name="Footer Placeholder 13"/>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6C85D3F-B97B-413E-B0F2-3A8D450D52C9}" type="datetime1">
              <a:rPr lang="bs-Latn-BA" smtClean="0"/>
              <a:t>11. 11. 2024.</a:t>
            </a:fld>
            <a:endParaRPr lang="bs-Latn-BA"/>
          </a:p>
        </p:txBody>
      </p:sp>
      <p:sp>
        <p:nvSpPr>
          <p:cNvPr id="14" name="Slide Number Placeholder 13"/>
          <p:cNvSpPr>
            <a:spLocks noGrp="1"/>
          </p:cNvSpPr>
          <p:nvPr>
            <p:ph type="sldNum" sz="quarter" idx="11"/>
          </p:nvPr>
        </p:nvSpPr>
        <p:spPr/>
        <p:txBody>
          <a:bodyPr/>
          <a:lstStyle/>
          <a:p>
            <a:fld id="{E0272FEC-3EF2-422A-BCCD-8A500B5C5D55}" type="slidenum">
              <a:rPr lang="bs-Latn-BA" smtClean="0"/>
              <a:pPr/>
              <a:t>‹#›</a:t>
            </a:fld>
            <a:endParaRPr lang="bs-Latn-BA"/>
          </a:p>
        </p:txBody>
      </p:sp>
      <p:sp>
        <p:nvSpPr>
          <p:cNvPr id="16" name="Footer Placeholder 15"/>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AF1A919-946D-46B6-8DAE-974F13C45538}" type="datetime1">
              <a:rPr lang="bs-Latn-BA" smtClean="0"/>
              <a:t>11. 11. 2024.</a:t>
            </a:fld>
            <a:endParaRPr lang="bs-Latn-BA"/>
          </a:p>
        </p:txBody>
      </p:sp>
      <p:sp>
        <p:nvSpPr>
          <p:cNvPr id="10" name="Slide Number Placeholder 9"/>
          <p:cNvSpPr>
            <a:spLocks noGrp="1"/>
          </p:cNvSpPr>
          <p:nvPr>
            <p:ph type="sldNum" sz="quarter" idx="11"/>
          </p:nvPr>
        </p:nvSpPr>
        <p:spPr/>
        <p:txBody>
          <a:bodyPr/>
          <a:lstStyle/>
          <a:p>
            <a:fld id="{E0272FEC-3EF2-422A-BCCD-8A500B5C5D55}" type="slidenum">
              <a:rPr lang="bs-Latn-BA" smtClean="0"/>
              <a:pPr/>
              <a:t>‹#›</a:t>
            </a:fld>
            <a:endParaRPr lang="bs-Latn-BA"/>
          </a:p>
        </p:txBody>
      </p:sp>
      <p:sp>
        <p:nvSpPr>
          <p:cNvPr id="11" name="Footer Placeholder 10"/>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01EDBA3-1327-4920-9368-F127EE9D6E8C}" type="datetime1">
              <a:rPr lang="bs-Latn-BA" smtClean="0"/>
              <a:t>11. 11. 2024.</a:t>
            </a:fld>
            <a:endParaRPr lang="bs-Latn-BA"/>
          </a:p>
        </p:txBody>
      </p:sp>
      <p:sp>
        <p:nvSpPr>
          <p:cNvPr id="9" name="Slide Number Placeholder 8"/>
          <p:cNvSpPr>
            <a:spLocks noGrp="1"/>
          </p:cNvSpPr>
          <p:nvPr>
            <p:ph type="sldNum" sz="quarter" idx="11"/>
          </p:nvPr>
        </p:nvSpPr>
        <p:spPr/>
        <p:txBody>
          <a:bodyPr/>
          <a:lstStyle/>
          <a:p>
            <a:fld id="{E0272FEC-3EF2-422A-BCCD-8A500B5C5D55}" type="slidenum">
              <a:rPr lang="bs-Latn-BA" smtClean="0"/>
              <a:pPr/>
              <a:t>‹#›</a:t>
            </a:fld>
            <a:endParaRPr lang="bs-Latn-BA"/>
          </a:p>
        </p:txBody>
      </p:sp>
      <p:sp>
        <p:nvSpPr>
          <p:cNvPr id="10" name="Footer Placeholder 9"/>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ECB2CF3-DBB6-43C6-9C9B-DAF23B68FF3A}" type="datetime1">
              <a:rPr lang="bs-Latn-BA" smtClean="0"/>
              <a:t>11. 11. 2024.</a:t>
            </a:fld>
            <a:endParaRPr lang="bs-Latn-BA"/>
          </a:p>
        </p:txBody>
      </p:sp>
      <p:sp>
        <p:nvSpPr>
          <p:cNvPr id="16" name="Slide Number Placeholder 15"/>
          <p:cNvSpPr>
            <a:spLocks noGrp="1"/>
          </p:cNvSpPr>
          <p:nvPr>
            <p:ph type="sldNum" sz="quarter" idx="11"/>
          </p:nvPr>
        </p:nvSpPr>
        <p:spPr/>
        <p:txBody>
          <a:bodyPr/>
          <a:lstStyle/>
          <a:p>
            <a:fld id="{E0272FEC-3EF2-422A-BCCD-8A500B5C5D55}" type="slidenum">
              <a:rPr lang="bs-Latn-BA" smtClean="0"/>
              <a:pPr/>
              <a:t>‹#›</a:t>
            </a:fld>
            <a:endParaRPr lang="bs-Latn-BA"/>
          </a:p>
        </p:txBody>
      </p:sp>
      <p:sp>
        <p:nvSpPr>
          <p:cNvPr id="17" name="Footer Placeholder 16"/>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432670F2-0129-418F-AB5D-21472385CFFA}" type="datetime1">
              <a:rPr lang="bs-Latn-BA" smtClean="0"/>
              <a:t>11. 11. 2024.</a:t>
            </a:fld>
            <a:endParaRPr lang="bs-Latn-BA"/>
          </a:p>
        </p:txBody>
      </p:sp>
      <p:sp>
        <p:nvSpPr>
          <p:cNvPr id="17" name="Slide Number Placeholder 16"/>
          <p:cNvSpPr>
            <a:spLocks noGrp="1"/>
          </p:cNvSpPr>
          <p:nvPr>
            <p:ph type="sldNum" sz="quarter" idx="11"/>
          </p:nvPr>
        </p:nvSpPr>
        <p:spPr/>
        <p:txBody>
          <a:bodyPr/>
          <a:lstStyle/>
          <a:p>
            <a:fld id="{E0272FEC-3EF2-422A-BCCD-8A500B5C5D55}" type="slidenum">
              <a:rPr lang="bs-Latn-BA" smtClean="0"/>
              <a:pPr/>
              <a:t>‹#›</a:t>
            </a:fld>
            <a:endParaRPr lang="bs-Latn-BA"/>
          </a:p>
        </p:txBody>
      </p:sp>
      <p:sp>
        <p:nvSpPr>
          <p:cNvPr id="18" name="Footer Placeholder 17"/>
          <p:cNvSpPr>
            <a:spLocks noGrp="1"/>
          </p:cNvSpPr>
          <p:nvPr>
            <p:ph type="ftr" sz="quarter" idx="12"/>
          </p:nvPr>
        </p:nvSpPr>
        <p:spPr/>
        <p:txBody>
          <a:bodyPr/>
          <a:lstStyle/>
          <a:p>
            <a:r>
              <a:rPr lang="bs-Latn-BA" smtClean="0"/>
              <a:t>SM FBIH-SINDIKAT METALACA ZDK</a:t>
            </a:r>
            <a:endParaRPr lang="bs-Latn-BA"/>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0272FEC-3EF2-422A-BCCD-8A500B5C5D55}" type="slidenum">
              <a:rPr lang="bs-Latn-BA" smtClean="0"/>
              <a:pPr/>
              <a:t>‹#›</a:t>
            </a:fld>
            <a:endParaRPr lang="bs-Latn-BA"/>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DEFF806-DB20-4218-A8C8-8734B382525C}" type="datetime1">
              <a:rPr lang="bs-Latn-BA" smtClean="0"/>
              <a:t>11. 11. 2024.</a:t>
            </a:fld>
            <a:endParaRPr lang="bs-Latn-BA"/>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r>
              <a:rPr lang="bs-Latn-BA" smtClean="0"/>
              <a:t>SM FBIH-SINDIKAT METALACA ZDK</a:t>
            </a:r>
            <a:endParaRPr lang="bs-Latn-BA"/>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spd="slow">
    <p:push dir="u"/>
  </p:transition>
  <p:timing>
    <p:tnLst>
      <p:par>
        <p:cTn id="1" dur="indefinite" restart="never" nodeType="tmRoot"/>
      </p:par>
    </p:tnLst>
  </p:timing>
  <p:hf sldNum="0"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1656454" y="3212976"/>
            <a:ext cx="6048672" cy="1446550"/>
          </a:xfrm>
          <a:prstGeom prst="rect">
            <a:avLst/>
          </a:prstGeom>
          <a:solidFill>
            <a:srgbClr val="FFFFFF">
              <a:alpha val="74118"/>
            </a:srgbClr>
          </a:solidFill>
        </p:spPr>
        <p:txBody>
          <a:bodyPr wrap="square" rtlCol="0">
            <a:spAutoFit/>
          </a:bodyPr>
          <a:lstStyle/>
          <a:p>
            <a:pPr algn="ctr"/>
            <a:r>
              <a:rPr lang="hr-HR" sz="8800" b="1" dirty="0" smtClean="0">
                <a:latin typeface="+mj-lt"/>
              </a:rPr>
              <a:t>M O B I N G</a:t>
            </a:r>
            <a:endParaRPr lang="en-US" sz="8800" b="1" dirty="0">
              <a:latin typeface="+mj-lt"/>
            </a:endParaRPr>
          </a:p>
        </p:txBody>
      </p:sp>
      <p:sp>
        <p:nvSpPr>
          <p:cNvPr id="4" name="TextBox 3"/>
          <p:cNvSpPr txBox="1"/>
          <p:nvPr/>
        </p:nvSpPr>
        <p:spPr>
          <a:xfrm>
            <a:off x="1602837" y="4941168"/>
            <a:ext cx="6155906" cy="584775"/>
          </a:xfrm>
          <a:prstGeom prst="rect">
            <a:avLst/>
          </a:prstGeom>
          <a:solidFill>
            <a:srgbClr val="FFFFFF">
              <a:alpha val="89804"/>
            </a:srgbClr>
          </a:solidFill>
        </p:spPr>
        <p:txBody>
          <a:bodyPr wrap="square" rtlCol="0">
            <a:spAutoFit/>
          </a:bodyPr>
          <a:lstStyle/>
          <a:p>
            <a:r>
              <a:rPr lang="bs-Latn-BA" sz="3200" b="1" dirty="0" smtClean="0"/>
              <a:t>ZAKONSKI </a:t>
            </a:r>
            <a:r>
              <a:rPr lang="bs-Latn-BA" sz="3200" b="1" dirty="0"/>
              <a:t>OKVIR I SUDSKA </a:t>
            </a:r>
            <a:r>
              <a:rPr lang="bs-Latn-BA" sz="3200" b="1" dirty="0" smtClean="0"/>
              <a:t>PRAKSA</a:t>
            </a:r>
            <a:r>
              <a:rPr lang="bs-Latn-BA" sz="3200" b="1" dirty="0" smtClean="0">
                <a:solidFill>
                  <a:schemeClr val="tx2"/>
                </a:solidFill>
              </a:rPr>
              <a:t> </a:t>
            </a:r>
            <a:endParaRPr lang="bs-Latn-BA" sz="3200" b="1" dirty="0">
              <a:solidFill>
                <a:schemeClr val="tx2"/>
              </a:solidFill>
            </a:endParaRPr>
          </a:p>
        </p:txBody>
      </p:sp>
      <p:sp>
        <p:nvSpPr>
          <p:cNvPr id="5" name="TextBox 4"/>
          <p:cNvSpPr txBox="1"/>
          <p:nvPr/>
        </p:nvSpPr>
        <p:spPr>
          <a:xfrm>
            <a:off x="2736574" y="6165304"/>
            <a:ext cx="3888432" cy="400110"/>
          </a:xfrm>
          <a:prstGeom prst="rect">
            <a:avLst/>
          </a:prstGeom>
          <a:noFill/>
        </p:spPr>
        <p:txBody>
          <a:bodyPr wrap="square" rtlCol="0">
            <a:spAutoFit/>
          </a:bodyPr>
          <a:lstStyle/>
          <a:p>
            <a:r>
              <a:rPr lang="hr-HR" sz="2000" b="1" dirty="0" smtClean="0"/>
              <a:t>Kenan Mujkanović, dipl. pravnik</a:t>
            </a:r>
            <a:endParaRPr lang="en-US" sz="2000" b="1" dirty="0"/>
          </a:p>
        </p:txBody>
      </p:sp>
      <p:sp>
        <p:nvSpPr>
          <p:cNvPr id="6" name="Footer Placeholder 5"/>
          <p:cNvSpPr>
            <a:spLocks noGrp="1"/>
          </p:cNvSpPr>
          <p:nvPr>
            <p:ph type="ftr" sz="quarter" idx="12"/>
          </p:nvPr>
        </p:nvSpPr>
        <p:spPr>
          <a:xfrm>
            <a:off x="0" y="116632"/>
            <a:ext cx="2820987" cy="152400"/>
          </a:xfrm>
        </p:spPr>
        <p:txBody>
          <a:bodyPr/>
          <a:lstStyle/>
          <a:p>
            <a:r>
              <a:rPr lang="bs-Latn-BA" dirty="0" smtClean="0"/>
              <a:t>SM FBIH-SINDIKAT METALACA ZDK</a:t>
            </a:r>
            <a:endParaRPr lang="bs-Latn-BA" dirty="0"/>
          </a:p>
        </p:txBody>
      </p:sp>
    </p:spTree>
    <p:extLst>
      <p:ext uri="{BB962C8B-B14F-4D97-AF65-F5344CB8AC3E}">
        <p14:creationId xmlns:p14="http://schemas.microsoft.com/office/powerpoint/2010/main" val="7361379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a:bodyPr>
          <a:lstStyle/>
          <a:p>
            <a:pPr marL="0" indent="0">
              <a:buNone/>
            </a:pPr>
            <a:r>
              <a:rPr lang="hr-HR" sz="2400" b="1" dirty="0"/>
              <a:t>5.) Napadi na zdravlje:</a:t>
            </a:r>
            <a:br>
              <a:rPr lang="hr-HR" sz="2400" b="1" dirty="0"/>
            </a:br>
            <a:r>
              <a:rPr lang="hr-HR" sz="2400" b="1" dirty="0" smtClean="0"/>
              <a:t/>
            </a:r>
            <a:br>
              <a:rPr lang="hr-HR" sz="2400" b="1" dirty="0" smtClean="0"/>
            </a:br>
            <a:r>
              <a:rPr lang="hr-HR" sz="2400" dirty="0" smtClean="0"/>
              <a:t>- žrtvu </a:t>
            </a:r>
            <a:r>
              <a:rPr lang="hr-HR" sz="2400" dirty="0"/>
              <a:t>se </a:t>
            </a:r>
            <a:r>
              <a:rPr lang="hr-HR" sz="2400" dirty="0" smtClean="0"/>
              <a:t>prisiljava</a:t>
            </a:r>
          </a:p>
          <a:p>
            <a:pPr marL="0" indent="0">
              <a:buNone/>
            </a:pPr>
            <a:r>
              <a:rPr lang="hr-HR" sz="2400" dirty="0" smtClean="0"/>
              <a:t> </a:t>
            </a:r>
            <a:r>
              <a:rPr lang="hr-HR" sz="2400" dirty="0"/>
              <a:t>obavljati zadatke koji </a:t>
            </a:r>
            <a:endParaRPr lang="hr-HR" sz="2400" dirty="0" smtClean="0"/>
          </a:p>
          <a:p>
            <a:pPr marL="0" indent="0">
              <a:buNone/>
            </a:pPr>
            <a:r>
              <a:rPr lang="hr-HR" sz="2400" dirty="0" smtClean="0"/>
              <a:t>narušavaju </a:t>
            </a:r>
            <a:r>
              <a:rPr lang="hr-HR" sz="2400" dirty="0"/>
              <a:t>njeno </a:t>
            </a:r>
            <a:endParaRPr lang="hr-HR" sz="2400" dirty="0" smtClean="0"/>
          </a:p>
          <a:p>
            <a:pPr marL="0" indent="0">
              <a:buNone/>
            </a:pPr>
            <a:r>
              <a:rPr lang="hr-HR" sz="2400" dirty="0" smtClean="0"/>
              <a:t>zdravlje (npr. </a:t>
            </a:r>
            <a:r>
              <a:rPr lang="hr-HR" sz="2400" dirty="0"/>
              <a:t>r</a:t>
            </a:r>
            <a:r>
              <a:rPr lang="hr-HR" sz="2400" dirty="0" smtClean="0"/>
              <a:t>adniku </a:t>
            </a:r>
          </a:p>
          <a:p>
            <a:pPr marL="0" indent="0">
              <a:buNone/>
            </a:pPr>
            <a:r>
              <a:rPr lang="hr-HR" sz="2400" dirty="0" smtClean="0"/>
              <a:t>koji pati od oboljenja </a:t>
            </a:r>
          </a:p>
          <a:p>
            <a:pPr marL="0" indent="0">
              <a:buNone/>
            </a:pPr>
            <a:r>
              <a:rPr lang="hr-HR" sz="2400" dirty="0" smtClean="0"/>
              <a:t>kičme daju se teški fizički poslovi), </a:t>
            </a:r>
            <a:endParaRPr lang="en-US" sz="2400" dirty="0"/>
          </a:p>
          <a:p>
            <a:pPr marL="0" indent="0">
              <a:buNone/>
            </a:pPr>
            <a:r>
              <a:rPr lang="hr-HR" sz="2400" dirty="0"/>
              <a:t>- ne dopuštaju se godišnji odmori i slobodni dani, </a:t>
            </a:r>
            <a:endParaRPr lang="en-US" sz="2400" dirty="0"/>
          </a:p>
          <a:p>
            <a:pPr marL="0" indent="0">
              <a:buNone/>
            </a:pPr>
            <a:r>
              <a:rPr lang="hr-HR" sz="2400" dirty="0"/>
              <a:t>- </a:t>
            </a:r>
            <a:r>
              <a:rPr lang="hr-HR" sz="2400" dirty="0" smtClean="0"/>
              <a:t>prijeti joj </a:t>
            </a:r>
            <a:r>
              <a:rPr lang="hr-HR" sz="2400" dirty="0"/>
              <a:t>se fizičkim napadima, </a:t>
            </a:r>
            <a:endParaRPr lang="en-US" sz="2400" dirty="0"/>
          </a:p>
          <a:p>
            <a:pPr marL="0" indent="0">
              <a:buNone/>
            </a:pPr>
            <a:r>
              <a:rPr lang="hr-HR" sz="2400" dirty="0"/>
              <a:t>- </a:t>
            </a:r>
            <a:r>
              <a:rPr lang="hr-HR" sz="2400" dirty="0" smtClean="0"/>
              <a:t>žrtvu se zastrašuje, </a:t>
            </a:r>
            <a:endParaRPr lang="en-US" sz="2400" dirty="0"/>
          </a:p>
          <a:p>
            <a:pPr marL="0" indent="0">
              <a:buNone/>
            </a:pPr>
            <a:r>
              <a:rPr lang="hr-HR" sz="2400" dirty="0"/>
              <a:t>- žrtvu se </a:t>
            </a:r>
            <a:r>
              <a:rPr lang="hr-HR" sz="2400" dirty="0" smtClean="0"/>
              <a:t>fizički, seksualno ili na druge načine uznemirava</a:t>
            </a:r>
            <a:endParaRPr lang="en-US" sz="24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0"/>
            <a:ext cx="5384512" cy="3592239"/>
          </a:xfrm>
          <a:prstGeom prst="rect">
            <a:avLst/>
          </a:prstGeom>
        </p:spPr>
      </p:pic>
    </p:spTree>
    <p:extLst>
      <p:ext uri="{BB962C8B-B14F-4D97-AF65-F5344CB8AC3E}">
        <p14:creationId xmlns:p14="http://schemas.microsoft.com/office/powerpoint/2010/main" val="11383991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84096" cy="5963493"/>
          </a:xfrm>
        </p:spPr>
        <p:txBody>
          <a:bodyPr>
            <a:normAutofit fontScale="85000" lnSpcReduction="10000"/>
          </a:bodyPr>
          <a:lstStyle/>
          <a:p>
            <a:pPr marL="0" indent="0">
              <a:buNone/>
            </a:pPr>
            <a:r>
              <a:rPr lang="hr-HR" sz="2800" b="1" dirty="0" smtClean="0"/>
              <a:t>Vrste mobinga:</a:t>
            </a:r>
            <a:endParaRPr lang="en-US" sz="2800" b="1" dirty="0"/>
          </a:p>
          <a:p>
            <a:r>
              <a:rPr lang="hr-HR" sz="2800" dirty="0" smtClean="0"/>
              <a:t>S </a:t>
            </a:r>
            <a:r>
              <a:rPr lang="hr-HR" sz="2800" dirty="0"/>
              <a:t>obzirom na smjer akcija mobing dijelimo na </a:t>
            </a:r>
            <a:r>
              <a:rPr lang="hr-HR" sz="2800" dirty="0" smtClean="0"/>
              <a:t>vertikalni i </a:t>
            </a:r>
            <a:r>
              <a:rPr lang="hr-HR" sz="2800" dirty="0"/>
              <a:t>vodoravni</a:t>
            </a:r>
            <a:r>
              <a:rPr lang="hr-HR" sz="2800" dirty="0" smtClean="0"/>
              <a:t>.</a:t>
            </a:r>
            <a:r>
              <a:rPr lang="hr-HR" sz="2800" dirty="0"/>
              <a:t/>
            </a:r>
            <a:br>
              <a:rPr lang="hr-HR" sz="2800" dirty="0"/>
            </a:br>
            <a:r>
              <a:rPr lang="hr-HR" sz="2800" dirty="0" smtClean="0"/>
              <a:t/>
            </a:r>
            <a:br>
              <a:rPr lang="hr-HR" sz="2800" dirty="0" smtClean="0"/>
            </a:br>
            <a:r>
              <a:rPr lang="hr-HR" sz="2800" i="1" dirty="0" smtClean="0">
                <a:solidFill>
                  <a:srgbClr val="FF0000"/>
                </a:solidFill>
              </a:rPr>
              <a:t>Vertikalni </a:t>
            </a:r>
            <a:r>
              <a:rPr lang="hr-HR" sz="2800" dirty="0" smtClean="0"/>
              <a:t>se </a:t>
            </a:r>
            <a:r>
              <a:rPr lang="hr-HR" sz="2800" dirty="0"/>
              <a:t>mobing odnosi na situacije u kojima:</a:t>
            </a:r>
            <a:br>
              <a:rPr lang="hr-HR" sz="2800" dirty="0"/>
            </a:br>
            <a:r>
              <a:rPr lang="hr-HR" sz="2800" dirty="0"/>
              <a:t>- pretpostavljeni zlostavlja jednog podređenog radnika,</a:t>
            </a:r>
            <a:br>
              <a:rPr lang="hr-HR" sz="2800" dirty="0"/>
            </a:br>
            <a:r>
              <a:rPr lang="hr-HR" sz="2800" dirty="0"/>
              <a:t>- pretpostavljeni zlostavlja jednog po jednog radnika dok ne uništi čitavu </a:t>
            </a:r>
            <a:r>
              <a:rPr lang="hr-HR" sz="2800" dirty="0" smtClean="0"/>
              <a:t>grupu (strateški </a:t>
            </a:r>
            <a:r>
              <a:rPr lang="hr-HR" sz="2800" dirty="0"/>
              <a:t>mobing, "bossing"),</a:t>
            </a:r>
            <a:br>
              <a:rPr lang="hr-HR" sz="2800" dirty="0"/>
            </a:br>
            <a:r>
              <a:rPr lang="hr-HR" sz="2800" dirty="0"/>
              <a:t>- jedna </a:t>
            </a:r>
            <a:r>
              <a:rPr lang="hr-HR" sz="2800" dirty="0" smtClean="0"/>
              <a:t>grupa radnika </a:t>
            </a:r>
            <a:r>
              <a:rPr lang="hr-HR" sz="2800" dirty="0"/>
              <a:t>(podređenih) zlostavlja jednog pretpostavljenog.</a:t>
            </a:r>
            <a:br>
              <a:rPr lang="hr-HR" sz="2800" dirty="0"/>
            </a:br>
            <a:r>
              <a:rPr lang="hr-HR" sz="2800" dirty="0" smtClean="0"/>
              <a:t/>
            </a:r>
            <a:br>
              <a:rPr lang="hr-HR" sz="2800" dirty="0" smtClean="0"/>
            </a:br>
            <a:r>
              <a:rPr lang="hr-HR" sz="2800" i="1" dirty="0" smtClean="0">
                <a:solidFill>
                  <a:srgbClr val="FF0000"/>
                </a:solidFill>
              </a:rPr>
              <a:t>Vodoravni</a:t>
            </a:r>
            <a:r>
              <a:rPr lang="hr-HR" sz="2800" dirty="0" smtClean="0">
                <a:solidFill>
                  <a:srgbClr val="FF0000"/>
                </a:solidFill>
              </a:rPr>
              <a:t> </a:t>
            </a:r>
            <a:r>
              <a:rPr lang="hr-HR" sz="2800" dirty="0"/>
              <a:t>mobing se javlja između radnika koji su u jednakom položaju u hijerarhijskoj organizaciji. </a:t>
            </a:r>
            <a:endParaRPr lang="hr-HR" sz="2800" dirty="0" smtClean="0"/>
          </a:p>
          <a:p>
            <a:pPr marL="0" indent="0">
              <a:buNone/>
            </a:pPr>
            <a:endParaRPr lang="hr-HR" sz="2800" b="1" dirty="0"/>
          </a:p>
          <a:p>
            <a:pPr marL="0" indent="0">
              <a:buNone/>
            </a:pPr>
            <a:r>
              <a:rPr lang="en-US" sz="2800" dirty="0" err="1" smtClean="0">
                <a:solidFill>
                  <a:srgbClr val="FF0000"/>
                </a:solidFill>
              </a:rPr>
              <a:t>Strateški</a:t>
            </a:r>
            <a:r>
              <a:rPr lang="en-US" sz="2800" dirty="0" smtClean="0">
                <a:solidFill>
                  <a:srgbClr val="FF0000"/>
                </a:solidFill>
              </a:rPr>
              <a:t> </a:t>
            </a:r>
            <a:r>
              <a:rPr lang="en-US" sz="2800" dirty="0" err="1" smtClean="0">
                <a:solidFill>
                  <a:srgbClr val="FF0000"/>
                </a:solidFill>
              </a:rPr>
              <a:t>mobing</a:t>
            </a:r>
            <a:r>
              <a:rPr lang="hr-HR" sz="2800" dirty="0" smtClean="0">
                <a:solidFill>
                  <a:srgbClr val="FF0000"/>
                </a:solidFill>
              </a:rPr>
              <a:t> (bossing)</a:t>
            </a:r>
            <a:r>
              <a:rPr lang="en-US" sz="2800" dirty="0" smtClean="0">
                <a:solidFill>
                  <a:srgbClr val="FF0000"/>
                </a:solidFill>
              </a:rPr>
              <a:t> </a:t>
            </a:r>
            <a:r>
              <a:rPr lang="en-US" sz="2800" dirty="0" err="1"/>
              <a:t>podvrsta</a:t>
            </a:r>
            <a:r>
              <a:rPr lang="en-US" sz="2800" dirty="0"/>
              <a:t> je </a:t>
            </a:r>
            <a:r>
              <a:rPr lang="en-US" sz="2800" dirty="0" err="1"/>
              <a:t>vertikalnog</a:t>
            </a:r>
            <a:r>
              <a:rPr lang="en-US" sz="2800" dirty="0"/>
              <a:t> </a:t>
            </a:r>
            <a:r>
              <a:rPr lang="en-US" sz="2800" dirty="0" err="1"/>
              <a:t>mobinga</a:t>
            </a:r>
            <a:r>
              <a:rPr lang="en-US" sz="2800" dirty="0"/>
              <a:t> </a:t>
            </a:r>
            <a:r>
              <a:rPr lang="en-US" sz="2800" dirty="0" err="1"/>
              <a:t>kod</a:t>
            </a:r>
            <a:r>
              <a:rPr lang="en-US" sz="2800" dirty="0"/>
              <a:t> </a:t>
            </a:r>
            <a:r>
              <a:rPr lang="en-US" sz="2800" dirty="0" err="1"/>
              <a:t>kojeg</a:t>
            </a:r>
            <a:r>
              <a:rPr lang="en-US" sz="2800" dirty="0"/>
              <a:t> se </a:t>
            </a:r>
            <a:r>
              <a:rPr lang="en-US" sz="2800" dirty="0" err="1"/>
              <a:t>upravljački</a:t>
            </a:r>
            <a:r>
              <a:rPr lang="en-US" sz="2800" dirty="0"/>
              <a:t> </a:t>
            </a:r>
            <a:r>
              <a:rPr lang="en-US" sz="2800" dirty="0" err="1" smtClean="0"/>
              <a:t>tim</a:t>
            </a:r>
            <a:r>
              <a:rPr lang="hr-HR" sz="2800" dirty="0"/>
              <a:t> </a:t>
            </a:r>
            <a:r>
              <a:rPr lang="hr-HR" sz="2800" dirty="0" smtClean="0"/>
              <a:t>firme sistemski </a:t>
            </a:r>
            <a:r>
              <a:rPr lang="en-US" sz="2800" dirty="0" err="1" smtClean="0"/>
              <a:t>fokusira</a:t>
            </a:r>
            <a:r>
              <a:rPr lang="en-US" sz="2800" dirty="0" smtClean="0"/>
              <a:t> </a:t>
            </a:r>
            <a:r>
              <a:rPr lang="en-US" sz="2800" dirty="0" err="1"/>
              <a:t>na</a:t>
            </a:r>
            <a:r>
              <a:rPr lang="en-US" sz="2800" dirty="0"/>
              <a:t> </a:t>
            </a:r>
            <a:r>
              <a:rPr lang="en-US" sz="2800" dirty="0" err="1"/>
              <a:t>psihičko</a:t>
            </a:r>
            <a:r>
              <a:rPr lang="en-US" sz="2800" dirty="0"/>
              <a:t> </a:t>
            </a:r>
            <a:r>
              <a:rPr lang="en-US" sz="2800" dirty="0" err="1"/>
              <a:t>zlostavljanje</a:t>
            </a:r>
            <a:r>
              <a:rPr lang="en-US" sz="2800" dirty="0"/>
              <a:t> </a:t>
            </a:r>
            <a:r>
              <a:rPr lang="en-US" sz="2800" dirty="0" err="1"/>
              <a:t>radnica</a:t>
            </a:r>
            <a:r>
              <a:rPr lang="en-US" sz="2800" dirty="0"/>
              <a:t>/</a:t>
            </a:r>
            <a:r>
              <a:rPr lang="en-US" sz="2800" dirty="0" err="1"/>
              <a:t>radnika</a:t>
            </a:r>
            <a:r>
              <a:rPr lang="en-US" sz="2800" dirty="0"/>
              <a:t> </a:t>
            </a:r>
            <a:r>
              <a:rPr lang="en-US" sz="2800" dirty="0" err="1"/>
              <a:t>koji</a:t>
            </a:r>
            <a:r>
              <a:rPr lang="en-US" sz="2800" dirty="0"/>
              <a:t> </a:t>
            </a:r>
            <a:r>
              <a:rPr lang="en-US" sz="2800" dirty="0" err="1"/>
              <a:t>su</a:t>
            </a:r>
            <a:r>
              <a:rPr lang="en-US" sz="2800" dirty="0"/>
              <a:t> </a:t>
            </a:r>
            <a:r>
              <a:rPr lang="en-US" sz="2800" dirty="0" err="1"/>
              <a:t>ocijenjeni</a:t>
            </a:r>
            <a:r>
              <a:rPr lang="en-US" sz="2800" dirty="0"/>
              <a:t> </a:t>
            </a:r>
            <a:r>
              <a:rPr lang="en-US" sz="2800" dirty="0" err="1" smtClean="0"/>
              <a:t>kao</a:t>
            </a:r>
            <a:r>
              <a:rPr lang="hr-HR" sz="2800" dirty="0"/>
              <a:t> </a:t>
            </a:r>
            <a:r>
              <a:rPr lang="en-US" sz="2800" dirty="0" err="1" smtClean="0"/>
              <a:t>nepoželjan</a:t>
            </a:r>
            <a:r>
              <a:rPr lang="en-US" sz="2800" dirty="0" smtClean="0"/>
              <a:t> </a:t>
            </a:r>
            <a:r>
              <a:rPr lang="en-US" sz="2800" dirty="0" err="1"/>
              <a:t>ili</a:t>
            </a:r>
            <a:r>
              <a:rPr lang="en-US" sz="2800" dirty="0"/>
              <a:t> </a:t>
            </a:r>
            <a:r>
              <a:rPr lang="en-US" sz="2800" dirty="0" err="1"/>
              <a:t>nepotreban</a:t>
            </a:r>
            <a:r>
              <a:rPr lang="en-US" sz="2800" dirty="0"/>
              <a:t> </a:t>
            </a:r>
            <a:r>
              <a:rPr lang="en-US" sz="2800" dirty="0" err="1"/>
              <a:t>dio</a:t>
            </a:r>
            <a:r>
              <a:rPr lang="en-US" sz="2800" dirty="0"/>
              <a:t> </a:t>
            </a:r>
            <a:r>
              <a:rPr lang="en-US" sz="2800" dirty="0" err="1"/>
              <a:t>radne</a:t>
            </a:r>
            <a:r>
              <a:rPr lang="en-US" sz="2800" dirty="0"/>
              <a:t> </a:t>
            </a:r>
            <a:r>
              <a:rPr lang="en-US" sz="2800" dirty="0" err="1"/>
              <a:t>snage</a:t>
            </a:r>
            <a:r>
              <a:rPr lang="en-US" sz="2800" dirty="0"/>
              <a:t>.</a:t>
            </a:r>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9849236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499176" cy="5714999"/>
          </a:xfrm>
        </p:spPr>
        <p:txBody>
          <a:bodyPr>
            <a:normAutofit/>
          </a:bodyPr>
          <a:lstStyle/>
          <a:p>
            <a:pPr marL="0" indent="0">
              <a:buNone/>
            </a:pPr>
            <a:r>
              <a:rPr lang="hr-HR" sz="3200" b="1" dirty="0"/>
              <a:t>Š</a:t>
            </a:r>
            <a:r>
              <a:rPr lang="hr-HR" sz="3200" b="1" dirty="0" smtClean="0"/>
              <a:t>ta je uzrok mobinga?</a:t>
            </a:r>
          </a:p>
          <a:p>
            <a:pPr marL="0" indent="0">
              <a:buNone/>
            </a:pPr>
            <a:r>
              <a:rPr lang="hr-HR" sz="3200" b="1" dirty="0"/>
              <a:t>Š</a:t>
            </a:r>
            <a:r>
              <a:rPr lang="hr-HR" sz="3200" b="1" dirty="0" smtClean="0"/>
              <a:t>ta je konačni cilj mobinga?</a:t>
            </a:r>
            <a:endParaRPr lang="hr-HR" sz="3200" dirty="0"/>
          </a:p>
          <a:p>
            <a:pPr>
              <a:buFontTx/>
              <a:buChar char="-"/>
            </a:pPr>
            <a:r>
              <a:rPr lang="hr-HR" sz="3200" dirty="0" smtClean="0"/>
              <a:t>Degradacija radnih uslova</a:t>
            </a:r>
          </a:p>
          <a:p>
            <a:pPr marL="0" indent="0">
              <a:buNone/>
            </a:pPr>
            <a:r>
              <a:rPr lang="hr-HR" sz="3200" dirty="0" smtClean="0"/>
              <a:t>- Narušavanje zdravlja žrtve</a:t>
            </a:r>
          </a:p>
          <a:p>
            <a:pPr marL="0" indent="0">
              <a:buNone/>
            </a:pPr>
            <a:r>
              <a:rPr lang="hr-HR" sz="3200" dirty="0" smtClean="0"/>
              <a:t>- Učiniti nepodnošljivim radno okruženje, napuštanje posla</a:t>
            </a:r>
            <a:endParaRPr lang="en-US" sz="32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0"/>
            <a:ext cx="3668258" cy="4044180"/>
          </a:xfrm>
          <a:prstGeom prst="rect">
            <a:avLst/>
          </a:prstGeom>
        </p:spPr>
      </p:pic>
    </p:spTree>
    <p:extLst>
      <p:ext uri="{BB962C8B-B14F-4D97-AF65-F5344CB8AC3E}">
        <p14:creationId xmlns:p14="http://schemas.microsoft.com/office/powerpoint/2010/main" val="240123021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9033143"/>
              </p:ext>
            </p:extLst>
          </p:nvPr>
        </p:nvGraphicFramePr>
        <p:xfrm>
          <a:off x="899592" y="1628800"/>
          <a:ext cx="7272808" cy="4608513"/>
        </p:xfrm>
        <a:graphic>
          <a:graphicData uri="http://schemas.openxmlformats.org/drawingml/2006/table">
            <a:tbl>
              <a:tblPr>
                <a:tableStyleId>{5C22544A-7EE6-4342-B048-85BDC9FD1C3A}</a:tableStyleId>
              </a:tblPr>
              <a:tblGrid>
                <a:gridCol w="5256584"/>
                <a:gridCol w="2016224"/>
              </a:tblGrid>
              <a:tr h="328502">
                <a:tc>
                  <a:txBody>
                    <a:bodyPr/>
                    <a:lstStyle/>
                    <a:p>
                      <a:pPr algn="ctr">
                        <a:spcAft>
                          <a:spcPts val="0"/>
                        </a:spcAft>
                      </a:pPr>
                      <a:r>
                        <a:rPr lang="hr-HR" sz="1800" dirty="0">
                          <a:effectLst/>
                        </a:rPr>
                        <a:t>Događaj</a:t>
                      </a:r>
                      <a:endParaRPr lang="en-US" sz="1800" dirty="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Rizik (%)</a:t>
                      </a:r>
                      <a:endParaRPr lang="en-US" sz="1800" dirty="0">
                        <a:effectLst/>
                        <a:latin typeface="Times New Roman"/>
                        <a:ea typeface="Times New Roman"/>
                      </a:endParaRPr>
                    </a:p>
                  </a:txBody>
                  <a:tcPr marL="9525" marR="9525" marT="9525" marB="9525" anchor="ctr"/>
                </a:tc>
              </a:tr>
              <a:tr h="709153">
                <a:tc>
                  <a:txBody>
                    <a:bodyPr/>
                    <a:lstStyle/>
                    <a:p>
                      <a:pPr>
                        <a:spcAft>
                          <a:spcPts val="0"/>
                        </a:spcAft>
                      </a:pPr>
                      <a:r>
                        <a:rPr lang="hr-HR" sz="1800" dirty="0">
                          <a:effectLst/>
                        </a:rPr>
                        <a:t>Preživjeli potapljanja</a:t>
                      </a:r>
                      <a:endParaRPr lang="en-US" sz="1800" dirty="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75</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a:effectLst/>
                        </a:rPr>
                        <a:t>Preživjeli teroristički napad</a:t>
                      </a:r>
                      <a:endParaRPr lang="en-US" sz="180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50</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dirty="0">
                          <a:effectLst/>
                        </a:rPr>
                        <a:t>Žrtve seksualnog zlostavljanja</a:t>
                      </a:r>
                      <a:endParaRPr lang="en-US" sz="1800" dirty="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50</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a:effectLst/>
                        </a:rPr>
                        <a:t>Žrtve oružanih pljački</a:t>
                      </a:r>
                      <a:endParaRPr lang="en-US" sz="180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35-50</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a:effectLst/>
                        </a:rPr>
                        <a:t>Ratni veterani</a:t>
                      </a:r>
                      <a:endParaRPr lang="en-US" sz="180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25-50</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a:effectLst/>
                        </a:rPr>
                        <a:t>Preživjeli otmice (npr. aviona)</a:t>
                      </a:r>
                      <a:endParaRPr lang="en-US" sz="180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35</a:t>
                      </a:r>
                      <a:endParaRPr lang="en-US" sz="1800" dirty="0">
                        <a:effectLst/>
                        <a:latin typeface="Times New Roman"/>
                        <a:ea typeface="Times New Roman"/>
                      </a:endParaRPr>
                    </a:p>
                  </a:txBody>
                  <a:tcPr marL="9525" marR="9525" marT="9525" marB="9525" anchor="ctr"/>
                </a:tc>
              </a:tr>
              <a:tr h="328502">
                <a:tc>
                  <a:txBody>
                    <a:bodyPr/>
                    <a:lstStyle/>
                    <a:p>
                      <a:pPr>
                        <a:spcAft>
                          <a:spcPts val="0"/>
                        </a:spcAft>
                      </a:pPr>
                      <a:r>
                        <a:rPr lang="hr-HR" sz="1800" dirty="0" smtClean="0">
                          <a:solidFill>
                            <a:srgbClr val="FF0000"/>
                          </a:solidFill>
                          <a:effectLst/>
                        </a:rPr>
                        <a:t>Žrtve </a:t>
                      </a:r>
                      <a:r>
                        <a:rPr lang="hr-HR" sz="1800" dirty="0">
                          <a:solidFill>
                            <a:srgbClr val="FF0000"/>
                          </a:solidFill>
                          <a:effectLst/>
                        </a:rPr>
                        <a:t>mobinga </a:t>
                      </a:r>
                      <a:endParaRPr lang="en-US" sz="1800" dirty="0">
                        <a:solidFill>
                          <a:srgbClr val="FF0000"/>
                        </a:solidFill>
                        <a:effectLst/>
                        <a:latin typeface="Times New Roman"/>
                        <a:ea typeface="Times New Roman"/>
                      </a:endParaRPr>
                    </a:p>
                  </a:txBody>
                  <a:tcPr marL="9525" marR="9525" marT="9525" marB="9525" anchor="ctr"/>
                </a:tc>
                <a:tc>
                  <a:txBody>
                    <a:bodyPr/>
                    <a:lstStyle/>
                    <a:p>
                      <a:pPr algn="ctr">
                        <a:spcAft>
                          <a:spcPts val="0"/>
                        </a:spcAft>
                      </a:pPr>
                      <a:r>
                        <a:rPr lang="hr-HR" sz="1800" dirty="0">
                          <a:solidFill>
                            <a:srgbClr val="FF0000"/>
                          </a:solidFill>
                          <a:effectLst/>
                        </a:rPr>
                        <a:t>25-50</a:t>
                      </a:r>
                      <a:endParaRPr lang="en-US" sz="1800" dirty="0">
                        <a:solidFill>
                          <a:srgbClr val="FF0000"/>
                        </a:solidFill>
                        <a:effectLst/>
                        <a:latin typeface="Times New Roman"/>
                        <a:ea typeface="Times New Roman"/>
                      </a:endParaRPr>
                    </a:p>
                  </a:txBody>
                  <a:tcPr marL="9525" marR="9525" marT="9525" marB="9525" anchor="ctr"/>
                </a:tc>
              </a:tr>
              <a:tr h="328502">
                <a:tc>
                  <a:txBody>
                    <a:bodyPr/>
                    <a:lstStyle/>
                    <a:p>
                      <a:pPr>
                        <a:spcAft>
                          <a:spcPts val="0"/>
                        </a:spcAft>
                      </a:pPr>
                      <a:r>
                        <a:rPr lang="hr-HR" sz="1800">
                          <a:effectLst/>
                        </a:rPr>
                        <a:t>Preživjeli u avionskim nesrećama</a:t>
                      </a:r>
                      <a:endParaRPr lang="en-US" sz="180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25</a:t>
                      </a:r>
                      <a:endParaRPr lang="en-US" sz="1800" dirty="0">
                        <a:effectLst/>
                        <a:latin typeface="Times New Roman"/>
                        <a:ea typeface="Times New Roman"/>
                      </a:endParaRPr>
                    </a:p>
                  </a:txBody>
                  <a:tcPr marL="9525" marR="9525" marT="9525" marB="9525" anchor="ctr"/>
                </a:tc>
              </a:tr>
              <a:tr h="635672">
                <a:tc>
                  <a:txBody>
                    <a:bodyPr/>
                    <a:lstStyle/>
                    <a:p>
                      <a:pPr>
                        <a:spcAft>
                          <a:spcPts val="0"/>
                        </a:spcAft>
                      </a:pPr>
                      <a:r>
                        <a:rPr lang="hr-HR" sz="1800" dirty="0">
                          <a:effectLst/>
                        </a:rPr>
                        <a:t>Preživjeli u automobilskim nesrećama</a:t>
                      </a:r>
                      <a:endParaRPr lang="en-US" sz="1800" dirty="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20</a:t>
                      </a:r>
                      <a:endParaRPr lang="en-US" sz="1800" dirty="0">
                        <a:effectLst/>
                        <a:latin typeface="Times New Roman"/>
                        <a:ea typeface="Times New Roman"/>
                      </a:endParaRPr>
                    </a:p>
                  </a:txBody>
                  <a:tcPr marL="9525" marR="9525" marT="9525" marB="9525" anchor="ctr"/>
                </a:tc>
              </a:tr>
              <a:tr h="635672">
                <a:tc>
                  <a:txBody>
                    <a:bodyPr/>
                    <a:lstStyle/>
                    <a:p>
                      <a:pPr>
                        <a:spcAft>
                          <a:spcPts val="0"/>
                        </a:spcAft>
                      </a:pPr>
                      <a:r>
                        <a:rPr lang="hr-HR" sz="1800" dirty="0">
                          <a:effectLst/>
                        </a:rPr>
                        <a:t>Zaposlenici u službama hitne intervencije</a:t>
                      </a:r>
                      <a:endParaRPr lang="en-US" sz="1800" dirty="0">
                        <a:effectLst/>
                        <a:latin typeface="Times New Roman"/>
                        <a:ea typeface="Times New Roman"/>
                      </a:endParaRPr>
                    </a:p>
                  </a:txBody>
                  <a:tcPr marL="9525" marR="9525" marT="9525" marB="9525" anchor="ctr"/>
                </a:tc>
                <a:tc>
                  <a:txBody>
                    <a:bodyPr/>
                    <a:lstStyle/>
                    <a:p>
                      <a:pPr algn="ctr">
                        <a:spcAft>
                          <a:spcPts val="0"/>
                        </a:spcAft>
                      </a:pPr>
                      <a:r>
                        <a:rPr lang="hr-HR" sz="1800" dirty="0">
                          <a:effectLst/>
                        </a:rPr>
                        <a:t>15</a:t>
                      </a:r>
                      <a:endParaRPr lang="en-US" sz="1800" dirty="0">
                        <a:effectLst/>
                        <a:latin typeface="Times New Roman"/>
                        <a:ea typeface="Times New Roman"/>
                      </a:endParaRPr>
                    </a:p>
                  </a:txBody>
                  <a:tcPr marL="9525" marR="9525" marT="9525" marB="9525" anchor="ctr"/>
                </a:tc>
              </a:tr>
            </a:tbl>
          </a:graphicData>
        </a:graphic>
      </p:graphicFrame>
      <p:sp>
        <p:nvSpPr>
          <p:cNvPr id="5" name="Rectangle 1"/>
          <p:cNvSpPr>
            <a:spLocks noChangeArrowheads="1"/>
          </p:cNvSpPr>
          <p:nvPr/>
        </p:nvSpPr>
        <p:spPr bwMode="auto">
          <a:xfrm>
            <a:off x="1485193" y="224934"/>
            <a:ext cx="53832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Žrtve različitih traumatskih događaja i rizik</a:t>
            </a:r>
            <a:br>
              <a:rPr kumimoji="0" lang="hr-HR"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hr-HR"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razvoja postraumatskog stresnog poremećaja - PTSP</a:t>
            </a:r>
            <a:r>
              <a:rPr kumimoji="0" lang="hr-H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hr-H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hr-HR"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izvor:</a:t>
            </a:r>
            <a:r>
              <a:rPr kumimoji="0" lang="hr-HR" sz="1200" b="0" i="1" u="none" strike="noStrike" cap="none" normalizeH="0" dirty="0" smtClean="0">
                <a:ln>
                  <a:noFill/>
                </a:ln>
                <a:solidFill>
                  <a:schemeClr val="tx1"/>
                </a:solidFill>
                <a:effectLst/>
                <a:latin typeface="Arial" pitchFamily="34" charset="0"/>
                <a:ea typeface="Times New Roman" pitchFamily="18" charset="0"/>
                <a:cs typeface="Arial" pitchFamily="34" charset="0"/>
              </a:rPr>
              <a:t> studija Psihološka zlostavljanja na radnom mjestu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dirty="0" smtClean="0">
                <a:ln>
                  <a:noFill/>
                </a:ln>
                <a:solidFill>
                  <a:schemeClr val="tx1"/>
                </a:solidFill>
                <a:effectLst/>
                <a:latin typeface="Arial" pitchFamily="34" charset="0"/>
                <a:ea typeface="Times New Roman" pitchFamily="18" charset="0"/>
                <a:cs typeface="Arial" pitchFamily="34" charset="0"/>
              </a:rPr>
              <a:t>autori: Nataša Jokić-Begić, Andreja Kostelić-Martić, Iva Nemčić-Moro</a:t>
            </a:r>
          </a:p>
          <a:p>
            <a:pPr marL="0" marR="0" lvl="0" indent="0" algn="ctr" defTabSz="914400" rtl="0" eaLnBrk="1" fontAlgn="base" latinLnBrk="0" hangingPunct="1">
              <a:lnSpc>
                <a:spcPct val="100000"/>
              </a:lnSpc>
              <a:spcBef>
                <a:spcPct val="0"/>
              </a:spcBef>
              <a:spcAft>
                <a:spcPct val="0"/>
              </a:spcAft>
              <a:buClrTx/>
              <a:buSzTx/>
              <a:buFontTx/>
              <a:buNone/>
              <a:tabLst/>
            </a:pPr>
            <a:r>
              <a:rPr lang="hr-HR" sz="1200" i="1" baseline="0" dirty="0" smtClean="0">
                <a:latin typeface="Arial" pitchFamily="34" charset="0"/>
                <a:cs typeface="Arial" pitchFamily="34" charset="0"/>
              </a:rPr>
              <a:t>Klinika</a:t>
            </a:r>
            <a:r>
              <a:rPr lang="hr-HR" sz="1200" i="1" dirty="0" smtClean="0">
                <a:latin typeface="Arial" pitchFamily="34" charset="0"/>
                <a:cs typeface="Arial" pitchFamily="34" charset="0"/>
              </a:rPr>
              <a:t> za psihološku medicinu Zagreb</a:t>
            </a:r>
          </a:p>
          <a:p>
            <a:pPr marL="0" marR="0" lvl="0" indent="0" algn="ctr" defTabSz="914400" rtl="0" eaLnBrk="1" fontAlgn="base" latinLnBrk="0" hangingPunct="1">
              <a:lnSpc>
                <a:spcPct val="100000"/>
              </a:lnSpc>
              <a:spcBef>
                <a:spcPct val="0"/>
              </a:spcBef>
              <a:spcAft>
                <a:spcPct val="0"/>
              </a:spcAft>
              <a:buClrTx/>
              <a:buSzTx/>
              <a:buFontTx/>
              <a:buNone/>
              <a:tabLst/>
            </a:pPr>
            <a:r>
              <a:rPr lang="hr-HR" sz="1200" i="1" dirty="0" smtClean="0">
                <a:latin typeface="Arial" pitchFamily="34" charset="0"/>
                <a:cs typeface="Arial" pitchFamily="34" charset="0"/>
              </a:rPr>
              <a:t>Klinika za medicnu rada Luigi Devoto, Milano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16466406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395536" y="404664"/>
            <a:ext cx="7931224" cy="5714999"/>
          </a:xfrm>
        </p:spPr>
        <p:txBody>
          <a:bodyPr>
            <a:normAutofit/>
          </a:bodyPr>
          <a:lstStyle/>
          <a:p>
            <a:pPr marL="0" indent="0">
              <a:buNone/>
            </a:pPr>
            <a:r>
              <a:rPr lang="hr-HR" sz="2800" b="1" dirty="0"/>
              <a:t>EPIDEMIOLOŠKI PODACI</a:t>
            </a:r>
            <a:endParaRPr lang="en-US" sz="2800" b="1" dirty="0"/>
          </a:p>
          <a:p>
            <a:pPr marL="0" indent="0">
              <a:buNone/>
            </a:pPr>
            <a:endParaRPr lang="hr-HR" sz="2400" dirty="0" smtClean="0"/>
          </a:p>
          <a:p>
            <a:pPr marL="0" indent="0">
              <a:buNone/>
            </a:pPr>
            <a:r>
              <a:rPr lang="hr-HR" sz="2400" dirty="0" smtClean="0"/>
              <a:t>Istraživanja </a:t>
            </a:r>
            <a:r>
              <a:rPr lang="hr-HR" sz="2400" dirty="0"/>
              <a:t>provedena u SAD-u navode podatak prema kojem je 1 od 4 radnika izvrgnut mobingu. </a:t>
            </a:r>
            <a:endParaRPr lang="hr-HR" sz="2400" dirty="0" smtClean="0"/>
          </a:p>
          <a:p>
            <a:pPr marL="0" indent="0">
              <a:buNone/>
            </a:pPr>
            <a:r>
              <a:rPr lang="hr-HR" sz="2400" dirty="0" smtClean="0"/>
              <a:t>Istraživanje </a:t>
            </a:r>
            <a:r>
              <a:rPr lang="hr-HR" sz="2400" dirty="0"/>
              <a:t>u Velikoj Britaniji je pokazalo da je 1 od 8 radnika bio maltretiran u zadnjih 5 </a:t>
            </a:r>
            <a:r>
              <a:rPr lang="hr-HR" sz="2400" dirty="0" smtClean="0"/>
              <a:t>godina. </a:t>
            </a:r>
          </a:p>
          <a:p>
            <a:pPr marL="0" indent="0">
              <a:buNone/>
            </a:pPr>
            <a:r>
              <a:rPr lang="hr-HR" sz="2400" dirty="0" smtClean="0"/>
              <a:t>European </a:t>
            </a:r>
            <a:r>
              <a:rPr lang="hr-HR" sz="2400" dirty="0"/>
              <a:t>Foundation for the Improvement </a:t>
            </a:r>
            <a:r>
              <a:rPr lang="hr-HR" sz="2400" dirty="0" smtClean="0"/>
              <a:t>of </a:t>
            </a:r>
            <a:r>
              <a:rPr lang="hr-HR" sz="2400" dirty="0"/>
              <a:t>Living and Working Conditions u zemljama članicama </a:t>
            </a:r>
            <a:r>
              <a:rPr lang="hr-HR" sz="2400" dirty="0" smtClean="0"/>
              <a:t>Europske unije, </a:t>
            </a:r>
            <a:r>
              <a:rPr lang="hr-HR" sz="2400" dirty="0"/>
              <a:t>dobila je sljedeće rezultate:</a:t>
            </a:r>
            <a:br>
              <a:rPr lang="hr-HR" sz="2400" dirty="0"/>
            </a:br>
            <a:r>
              <a:rPr lang="hr-HR" sz="2400" dirty="0"/>
              <a:t>- </a:t>
            </a:r>
            <a:r>
              <a:rPr lang="hr-HR" sz="2400" dirty="0">
                <a:solidFill>
                  <a:srgbClr val="FF0000"/>
                </a:solidFill>
              </a:rPr>
              <a:t>2% </a:t>
            </a:r>
            <a:r>
              <a:rPr lang="hr-HR" sz="2400" dirty="0" smtClean="0">
                <a:solidFill>
                  <a:srgbClr val="FF0000"/>
                </a:solidFill>
              </a:rPr>
              <a:t>(4 miliona</a:t>
            </a:r>
            <a:r>
              <a:rPr lang="hr-HR" sz="2400" dirty="0">
                <a:solidFill>
                  <a:srgbClr val="FF0000"/>
                </a:solidFill>
              </a:rPr>
              <a:t>) </a:t>
            </a:r>
            <a:r>
              <a:rPr lang="hr-HR" sz="2400" dirty="0"/>
              <a:t>radnika bilo je meta fizičkog nasilja od osoba na radnom mjestu,</a:t>
            </a:r>
            <a:br>
              <a:rPr lang="hr-HR" sz="2400" dirty="0"/>
            </a:br>
            <a:r>
              <a:rPr lang="hr-HR" sz="2400" dirty="0" smtClean="0"/>
              <a:t>- </a:t>
            </a:r>
            <a:r>
              <a:rPr lang="hr-HR" sz="2400" dirty="0">
                <a:solidFill>
                  <a:srgbClr val="FF0000"/>
                </a:solidFill>
              </a:rPr>
              <a:t>2% </a:t>
            </a:r>
            <a:r>
              <a:rPr lang="hr-HR" sz="2400" dirty="0" smtClean="0">
                <a:solidFill>
                  <a:srgbClr val="FF0000"/>
                </a:solidFill>
              </a:rPr>
              <a:t>(4 </a:t>
            </a:r>
            <a:r>
              <a:rPr lang="hr-HR" sz="2400" dirty="0">
                <a:solidFill>
                  <a:srgbClr val="FF0000"/>
                </a:solidFill>
              </a:rPr>
              <a:t>miliona</a:t>
            </a:r>
            <a:r>
              <a:rPr lang="hr-HR" sz="2400" dirty="0" smtClean="0">
                <a:solidFill>
                  <a:srgbClr val="FF0000"/>
                </a:solidFill>
              </a:rPr>
              <a:t>) </a:t>
            </a:r>
            <a:r>
              <a:rPr lang="hr-HR" sz="2400" dirty="0"/>
              <a:t>radnika bilo je meta seksualnog nasilja,</a:t>
            </a:r>
            <a:br>
              <a:rPr lang="hr-HR" sz="2400" dirty="0"/>
            </a:br>
            <a:r>
              <a:rPr lang="hr-HR" sz="2400" dirty="0"/>
              <a:t>- </a:t>
            </a:r>
            <a:r>
              <a:rPr lang="hr-HR" sz="2400" dirty="0">
                <a:solidFill>
                  <a:srgbClr val="FF0000"/>
                </a:solidFill>
              </a:rPr>
              <a:t>9% </a:t>
            </a:r>
            <a:r>
              <a:rPr lang="hr-HR" sz="2400">
                <a:solidFill>
                  <a:srgbClr val="FF0000"/>
                </a:solidFill>
              </a:rPr>
              <a:t>(</a:t>
            </a:r>
            <a:r>
              <a:rPr lang="hr-HR" sz="2400" smtClean="0">
                <a:solidFill>
                  <a:srgbClr val="FF0000"/>
                </a:solidFill>
              </a:rPr>
              <a:t>19 </a:t>
            </a:r>
            <a:r>
              <a:rPr lang="hr-HR" sz="2400" dirty="0">
                <a:solidFill>
                  <a:srgbClr val="FF0000"/>
                </a:solidFill>
              </a:rPr>
              <a:t>miliona</a:t>
            </a:r>
            <a:r>
              <a:rPr lang="hr-HR" sz="2400" dirty="0" smtClean="0">
                <a:solidFill>
                  <a:srgbClr val="FF0000"/>
                </a:solidFill>
              </a:rPr>
              <a:t>) </a:t>
            </a:r>
            <a:r>
              <a:rPr lang="hr-HR" sz="2400" dirty="0"/>
              <a:t>radnika bilo je meta mobinga</a:t>
            </a:r>
            <a:endParaRPr lang="en-US" sz="2400" dirty="0"/>
          </a:p>
        </p:txBody>
      </p:sp>
      <p:sp>
        <p:nvSpPr>
          <p:cNvPr id="3" name="Footer Placeholder 2"/>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15951704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568952" cy="6408712"/>
          </a:xfrm>
        </p:spPr>
        <p:txBody>
          <a:bodyPr>
            <a:normAutofit fontScale="92500" lnSpcReduction="10000"/>
          </a:bodyPr>
          <a:lstStyle/>
          <a:p>
            <a:pPr marL="0" indent="0">
              <a:buNone/>
            </a:pPr>
            <a:r>
              <a:rPr lang="hr-HR" sz="2800" b="1" dirty="0" smtClean="0">
                <a:solidFill>
                  <a:srgbClr val="FF0000"/>
                </a:solidFill>
              </a:rPr>
              <a:t>Poslodavcima za razmišljanje: Uticaj mobinga na produktivnost</a:t>
            </a:r>
          </a:p>
          <a:p>
            <a:pPr marL="0" indent="0">
              <a:buNone/>
            </a:pPr>
            <a:r>
              <a:rPr lang="hr-HR" sz="2400" dirty="0" smtClean="0"/>
              <a:t/>
            </a:r>
            <a:br>
              <a:rPr lang="hr-HR" sz="2400" dirty="0" smtClean="0"/>
            </a:br>
            <a:r>
              <a:rPr lang="hr-HR" sz="2400" dirty="0" smtClean="0"/>
              <a:t>Istraživanja </a:t>
            </a:r>
            <a:r>
              <a:rPr lang="hr-HR" sz="2400" dirty="0"/>
              <a:t>su dokazala da je jedan od važnih </a:t>
            </a:r>
            <a:r>
              <a:rPr lang="hr-HR" sz="2400" dirty="0" smtClean="0"/>
              <a:t>faktora u </a:t>
            </a:r>
            <a:r>
              <a:rPr lang="hr-HR" sz="2400" dirty="0"/>
              <a:t>povećanju </a:t>
            </a:r>
            <a:r>
              <a:rPr lang="hr-HR" sz="2400" dirty="0" smtClean="0"/>
              <a:t>troškova poslodavca, </a:t>
            </a:r>
            <a:r>
              <a:rPr lang="hr-HR" sz="2400" dirty="0"/>
              <a:t>mobing. </a:t>
            </a:r>
            <a:endParaRPr lang="hr-HR" sz="2400" dirty="0" smtClean="0"/>
          </a:p>
          <a:p>
            <a:pPr marL="0" indent="0">
              <a:buNone/>
            </a:pPr>
            <a:r>
              <a:rPr lang="hr-HR" sz="2400" u="sng" dirty="0" smtClean="0"/>
              <a:t/>
            </a:r>
            <a:br>
              <a:rPr lang="hr-HR" sz="2400" u="sng" dirty="0" smtClean="0"/>
            </a:br>
            <a:r>
              <a:rPr lang="hr-HR" sz="2400" u="sng" dirty="0" smtClean="0"/>
              <a:t>Leymann </a:t>
            </a:r>
            <a:r>
              <a:rPr lang="hr-HR" sz="2400" u="sng" dirty="0"/>
              <a:t>je procijenio troškove koje ima </a:t>
            </a:r>
            <a:r>
              <a:rPr lang="hr-HR" sz="2400" u="sng" dirty="0" smtClean="0"/>
              <a:t>preduzeće </a:t>
            </a:r>
            <a:r>
              <a:rPr lang="hr-HR" sz="2400" u="sng" dirty="0"/>
              <a:t>zbog mobinga </a:t>
            </a:r>
            <a:r>
              <a:rPr lang="hr-HR" sz="2400" u="sng" dirty="0" smtClean="0"/>
              <a:t> -  godišnji </a:t>
            </a:r>
            <a:r>
              <a:rPr lang="hr-HR" sz="2400" u="sng" dirty="0"/>
              <a:t>gubitak je od 30.000. do 100.000 $ po radniku koji je bio izvrgnut </a:t>
            </a:r>
            <a:r>
              <a:rPr lang="hr-HR" sz="2400" u="sng" dirty="0" smtClean="0"/>
              <a:t>mobingu</a:t>
            </a:r>
            <a:r>
              <a:rPr lang="hr-HR" sz="2400" u="sng" dirty="0"/>
              <a:t>.</a:t>
            </a:r>
            <a:br>
              <a:rPr lang="hr-HR" sz="2400" u="sng" dirty="0"/>
            </a:br>
            <a:endParaRPr lang="hr-HR" sz="2400" u="sng" dirty="0" smtClean="0"/>
          </a:p>
          <a:p>
            <a:pPr marL="0" indent="0">
              <a:buNone/>
            </a:pPr>
            <a:r>
              <a:rPr lang="hr-HR" sz="2400" dirty="0" smtClean="0"/>
              <a:t>Primjera radi, u Njemačkoj radnik </a:t>
            </a:r>
            <a:r>
              <a:rPr lang="hr-HR" sz="2400" dirty="0"/>
              <a:t>koji je bio izvrgnut mobingu košta </a:t>
            </a:r>
            <a:r>
              <a:rPr lang="hr-HR" sz="2400" dirty="0" smtClean="0"/>
              <a:t>preduzeće </a:t>
            </a:r>
            <a:r>
              <a:rPr lang="hr-HR" sz="2400" dirty="0"/>
              <a:t>između </a:t>
            </a:r>
            <a:r>
              <a:rPr lang="hr-HR" sz="2400" dirty="0">
                <a:solidFill>
                  <a:srgbClr val="C00000"/>
                </a:solidFill>
              </a:rPr>
              <a:t>35 i 90 </a:t>
            </a:r>
            <a:r>
              <a:rPr lang="hr-HR" sz="2400" dirty="0" smtClean="0">
                <a:solidFill>
                  <a:srgbClr val="C00000"/>
                </a:solidFill>
              </a:rPr>
              <a:t>hiljada eura </a:t>
            </a:r>
            <a:r>
              <a:rPr lang="hr-HR" sz="2400" dirty="0" smtClean="0"/>
              <a:t>godišnje - </a:t>
            </a:r>
            <a:r>
              <a:rPr lang="hr-HR" sz="2400" dirty="0"/>
              <a:t>zbog gubitaka uzrokovanih </a:t>
            </a:r>
            <a:r>
              <a:rPr lang="hr-HR" sz="2400" dirty="0" smtClean="0"/>
              <a:t>izostajanjem s </a:t>
            </a:r>
            <a:r>
              <a:rPr lang="hr-HR" sz="2400" dirty="0"/>
              <a:t>posla zbog bolovanja, smanjenja radnog učinka i zbog grešaka u radu. </a:t>
            </a:r>
            <a:endParaRPr lang="hr-HR" sz="2400" dirty="0" smtClean="0"/>
          </a:p>
          <a:p>
            <a:pPr marL="0" indent="0">
              <a:buNone/>
            </a:pPr>
            <a:r>
              <a:rPr lang="hr-HR" sz="2400" dirty="0" smtClean="0"/>
              <a:t/>
            </a:r>
            <a:br>
              <a:rPr lang="hr-HR" sz="2400" dirty="0" smtClean="0"/>
            </a:br>
            <a:r>
              <a:rPr lang="hr-HR" sz="2400" dirty="0" smtClean="0"/>
              <a:t>Statistički </a:t>
            </a:r>
            <a:r>
              <a:rPr lang="hr-HR" sz="2400" dirty="0"/>
              <a:t>podaci ukazuju da 50% radnika </a:t>
            </a:r>
            <a:r>
              <a:rPr lang="hr-HR" sz="2400" dirty="0" smtClean="0"/>
              <a:t>izloženih mobingu </a:t>
            </a:r>
            <a:r>
              <a:rPr lang="hr-HR" sz="2400" dirty="0"/>
              <a:t>ide na bolovanje </a:t>
            </a:r>
            <a:r>
              <a:rPr lang="hr-HR" sz="2400" dirty="0">
                <a:solidFill>
                  <a:srgbClr val="C00000"/>
                </a:solidFill>
              </a:rPr>
              <a:t>6 </a:t>
            </a:r>
            <a:r>
              <a:rPr lang="hr-HR" sz="2400" dirty="0" smtClean="0">
                <a:solidFill>
                  <a:srgbClr val="C00000"/>
                </a:solidFill>
              </a:rPr>
              <a:t>sedmica </a:t>
            </a:r>
            <a:r>
              <a:rPr lang="hr-HR" sz="2400" dirty="0" smtClean="0"/>
              <a:t>godišnje</a:t>
            </a:r>
            <a:r>
              <a:rPr lang="hr-HR" sz="2400" dirty="0"/>
              <a:t>, 31% </a:t>
            </a:r>
            <a:r>
              <a:rPr lang="hr-HR" sz="2400" dirty="0">
                <a:solidFill>
                  <a:srgbClr val="C00000"/>
                </a:solidFill>
              </a:rPr>
              <a:t>od 1,5 mjeseci do 3 mjeseca</a:t>
            </a:r>
            <a:r>
              <a:rPr lang="hr-HR" sz="2400" dirty="0"/>
              <a:t>, a 11% ostaje kod kuće na bolovanju </a:t>
            </a:r>
            <a:r>
              <a:rPr lang="hr-HR" sz="2400" dirty="0">
                <a:solidFill>
                  <a:srgbClr val="C00000"/>
                </a:solidFill>
              </a:rPr>
              <a:t>više od 3 mjeseca godišnje</a:t>
            </a:r>
            <a:r>
              <a:rPr lang="hr-HR" sz="2400" dirty="0"/>
              <a:t>.</a:t>
            </a:r>
            <a:endParaRPr lang="en-US" sz="2400" dirty="0"/>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211256537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075240" cy="6192688"/>
          </a:xfrm>
        </p:spPr>
        <p:txBody>
          <a:bodyPr>
            <a:normAutofit fontScale="77500" lnSpcReduction="20000"/>
          </a:bodyPr>
          <a:lstStyle/>
          <a:p>
            <a:pPr marL="0" indent="0">
              <a:buNone/>
            </a:pPr>
            <a:r>
              <a:rPr lang="en-US" sz="2800" b="1" dirty="0"/>
              <a:t>Zaštita u slučajevima diskriminacije (Zakon o </a:t>
            </a:r>
            <a:r>
              <a:rPr lang="en-US" sz="2800" b="1" dirty="0" err="1"/>
              <a:t>radu</a:t>
            </a:r>
            <a:r>
              <a:rPr lang="en-US" sz="2800" b="1" dirty="0" smtClean="0"/>
              <a:t>)</a:t>
            </a:r>
            <a:r>
              <a:rPr lang="en-US" sz="2400" b="1" dirty="0"/>
              <a:t> </a:t>
            </a:r>
          </a:p>
          <a:p>
            <a:pPr marL="0" indent="0">
              <a:buNone/>
            </a:pPr>
            <a:r>
              <a:rPr lang="hr-HR" sz="2000" dirty="0" smtClean="0"/>
              <a:t/>
            </a:r>
            <a:br>
              <a:rPr lang="hr-HR" sz="2000" dirty="0" smtClean="0"/>
            </a:br>
            <a:r>
              <a:rPr lang="en-US" sz="2600" b="1" dirty="0" err="1" smtClean="0">
                <a:solidFill>
                  <a:srgbClr val="C00000"/>
                </a:solidFill>
              </a:rPr>
              <a:t>Član</a:t>
            </a:r>
            <a:r>
              <a:rPr lang="en-US" sz="2600" b="1" dirty="0" smtClean="0">
                <a:solidFill>
                  <a:srgbClr val="C00000"/>
                </a:solidFill>
              </a:rPr>
              <a:t> </a:t>
            </a:r>
            <a:r>
              <a:rPr lang="en-US" sz="2600" b="1" dirty="0">
                <a:solidFill>
                  <a:srgbClr val="C00000"/>
                </a:solidFill>
              </a:rPr>
              <a:t>12.</a:t>
            </a:r>
          </a:p>
          <a:p>
            <a:pPr marL="0" indent="0">
              <a:buNone/>
            </a:pPr>
            <a:r>
              <a:rPr lang="hr-HR" sz="2600" dirty="0" smtClean="0"/>
              <a:t/>
            </a:r>
            <a:br>
              <a:rPr lang="hr-HR" sz="2600" dirty="0" smtClean="0"/>
            </a:br>
            <a:r>
              <a:rPr lang="en-US" sz="2600" dirty="0" smtClean="0"/>
              <a:t>(</a:t>
            </a:r>
            <a:r>
              <a:rPr lang="en-US" sz="2600" dirty="0"/>
              <a:t>1) U slučajevima diskriminacije u </a:t>
            </a:r>
            <a:r>
              <a:rPr lang="en-US" sz="2600" dirty="0" err="1"/>
              <a:t>smislu</a:t>
            </a:r>
            <a:r>
              <a:rPr lang="en-US" sz="2600" dirty="0"/>
              <a:t> </a:t>
            </a:r>
            <a:r>
              <a:rPr lang="en-US" sz="2600" dirty="0" err="1" smtClean="0"/>
              <a:t>odred</a:t>
            </a:r>
            <a:r>
              <a:rPr lang="hr-HR" sz="2600" dirty="0" smtClean="0"/>
              <a:t>bi</a:t>
            </a:r>
            <a:r>
              <a:rPr lang="en-US" sz="2600" dirty="0" smtClean="0"/>
              <a:t> </a:t>
            </a:r>
            <a:r>
              <a:rPr lang="en-US" sz="2600" dirty="0" err="1"/>
              <a:t>ovog</a:t>
            </a:r>
            <a:r>
              <a:rPr lang="en-US" sz="2600" dirty="0"/>
              <a:t> </a:t>
            </a:r>
            <a:r>
              <a:rPr lang="en-US" sz="2600" dirty="0" err="1"/>
              <a:t>zakona</a:t>
            </a:r>
            <a:r>
              <a:rPr lang="en-US" sz="2600" dirty="0"/>
              <a:t>, </a:t>
            </a:r>
            <a:r>
              <a:rPr lang="en-US" sz="2600" dirty="0" err="1"/>
              <a:t>radnik</a:t>
            </a:r>
            <a:r>
              <a:rPr lang="en-US" sz="2600" dirty="0"/>
              <a:t> </a:t>
            </a:r>
            <a:r>
              <a:rPr lang="en-US" sz="2600" dirty="0" err="1"/>
              <a:t>kao</a:t>
            </a:r>
            <a:r>
              <a:rPr lang="en-US" sz="2600" dirty="0"/>
              <a:t> i lice </a:t>
            </a:r>
            <a:r>
              <a:rPr lang="en-US" sz="2600" dirty="0" err="1"/>
              <a:t>koje</a:t>
            </a:r>
            <a:r>
              <a:rPr lang="en-US" sz="2600" dirty="0"/>
              <a:t> </a:t>
            </a:r>
            <a:r>
              <a:rPr lang="en-US" sz="2600" dirty="0" err="1"/>
              <a:t>traži</a:t>
            </a:r>
            <a:r>
              <a:rPr lang="en-US" sz="2600" dirty="0"/>
              <a:t> </a:t>
            </a:r>
            <a:r>
              <a:rPr lang="en-US" sz="2600" dirty="0" err="1"/>
              <a:t>zaposlenje</a:t>
            </a:r>
            <a:r>
              <a:rPr lang="en-US" sz="2600" dirty="0"/>
              <a:t> </a:t>
            </a:r>
            <a:r>
              <a:rPr lang="en-US" sz="2600" dirty="0" err="1"/>
              <a:t>mogu</a:t>
            </a:r>
            <a:r>
              <a:rPr lang="en-US" sz="2600" dirty="0"/>
              <a:t> od </a:t>
            </a:r>
            <a:r>
              <a:rPr lang="en-US" sz="2600" dirty="0" err="1"/>
              <a:t>poslodavca</a:t>
            </a:r>
            <a:r>
              <a:rPr lang="en-US" sz="2600" dirty="0"/>
              <a:t> </a:t>
            </a:r>
            <a:r>
              <a:rPr lang="en-US" sz="2600" dirty="0" err="1"/>
              <a:t>zahtijevati</a:t>
            </a:r>
            <a:r>
              <a:rPr lang="en-US" sz="2600" dirty="0"/>
              <a:t> </a:t>
            </a:r>
            <a:r>
              <a:rPr lang="en-US" sz="2600" dirty="0" err="1"/>
              <a:t>zaštitu</a:t>
            </a:r>
            <a:r>
              <a:rPr lang="en-US" sz="2600" dirty="0"/>
              <a:t> u </a:t>
            </a:r>
            <a:r>
              <a:rPr lang="en-US" sz="2600" dirty="0" err="1"/>
              <a:t>roku</a:t>
            </a:r>
            <a:r>
              <a:rPr lang="en-US" sz="2600" dirty="0"/>
              <a:t> od 15 </a:t>
            </a:r>
            <a:r>
              <a:rPr lang="en-US" sz="2600" dirty="0" err="1"/>
              <a:t>dana</a:t>
            </a:r>
            <a:r>
              <a:rPr lang="en-US" sz="2600" dirty="0"/>
              <a:t> od </a:t>
            </a:r>
            <a:r>
              <a:rPr lang="en-US" sz="2600" dirty="0" err="1"/>
              <a:t>dana</a:t>
            </a:r>
            <a:r>
              <a:rPr lang="en-US" sz="2600" dirty="0"/>
              <a:t> </a:t>
            </a:r>
            <a:r>
              <a:rPr lang="en-US" sz="2600" dirty="0" err="1"/>
              <a:t>saznanja</a:t>
            </a:r>
            <a:r>
              <a:rPr lang="en-US" sz="2600" dirty="0"/>
              <a:t> </a:t>
            </a:r>
            <a:r>
              <a:rPr lang="en-US" sz="2600" dirty="0" err="1"/>
              <a:t>za</a:t>
            </a:r>
            <a:r>
              <a:rPr lang="en-US" sz="2600" dirty="0"/>
              <a:t> </a:t>
            </a:r>
            <a:r>
              <a:rPr lang="en-US" sz="2600" dirty="0" err="1"/>
              <a:t>diskriminaciju</a:t>
            </a:r>
            <a:r>
              <a:rPr lang="en-US" sz="2600" dirty="0"/>
              <a:t>.</a:t>
            </a:r>
          </a:p>
          <a:p>
            <a:pPr marL="0" indent="0">
              <a:buNone/>
            </a:pPr>
            <a:r>
              <a:rPr lang="hr-HR" sz="2600" dirty="0" smtClean="0"/>
              <a:t/>
            </a:r>
            <a:br>
              <a:rPr lang="hr-HR" sz="2600" dirty="0" smtClean="0"/>
            </a:br>
            <a:r>
              <a:rPr lang="en-US" sz="2600" dirty="0" smtClean="0"/>
              <a:t>(</a:t>
            </a:r>
            <a:r>
              <a:rPr lang="en-US" sz="2600" dirty="0"/>
              <a:t>2) </a:t>
            </a:r>
            <a:r>
              <a:rPr lang="en-US" sz="2600" dirty="0" err="1"/>
              <a:t>Ako</a:t>
            </a:r>
            <a:r>
              <a:rPr lang="en-US" sz="2600" dirty="0"/>
              <a:t> </a:t>
            </a:r>
            <a:r>
              <a:rPr lang="en-US" sz="2600" dirty="0" err="1"/>
              <a:t>poslodavac</a:t>
            </a:r>
            <a:r>
              <a:rPr lang="en-US" sz="2600" dirty="0"/>
              <a:t> u </a:t>
            </a:r>
            <a:r>
              <a:rPr lang="en-US" sz="2600" dirty="0" err="1"/>
              <a:t>roku</a:t>
            </a:r>
            <a:r>
              <a:rPr lang="en-US" sz="2600" dirty="0"/>
              <a:t> od 15 </a:t>
            </a:r>
            <a:r>
              <a:rPr lang="en-US" sz="2600" dirty="0" err="1"/>
              <a:t>dana</a:t>
            </a:r>
            <a:r>
              <a:rPr lang="en-US" sz="2600" dirty="0"/>
              <a:t> od </a:t>
            </a:r>
            <a:r>
              <a:rPr lang="en-US" sz="2600" dirty="0" err="1"/>
              <a:t>dana</a:t>
            </a:r>
            <a:r>
              <a:rPr lang="en-US" sz="2600" dirty="0"/>
              <a:t> </a:t>
            </a:r>
            <a:r>
              <a:rPr lang="en-US" sz="2600" dirty="0" err="1"/>
              <a:t>podnošenja</a:t>
            </a:r>
            <a:r>
              <a:rPr lang="en-US" sz="2600" dirty="0"/>
              <a:t> </a:t>
            </a:r>
            <a:r>
              <a:rPr lang="en-US" sz="2600" dirty="0" err="1"/>
              <a:t>zahtjeva</a:t>
            </a:r>
            <a:r>
              <a:rPr lang="en-US" sz="2600" dirty="0"/>
              <a:t> </a:t>
            </a:r>
            <a:r>
              <a:rPr lang="en-US" sz="2600" dirty="0" err="1"/>
              <a:t>iz</a:t>
            </a:r>
            <a:r>
              <a:rPr lang="en-US" sz="2600" dirty="0"/>
              <a:t> </a:t>
            </a:r>
            <a:r>
              <a:rPr lang="en-US" sz="2600" dirty="0" err="1"/>
              <a:t>prethodnog</a:t>
            </a:r>
            <a:r>
              <a:rPr lang="en-US" sz="2600" dirty="0"/>
              <a:t> </a:t>
            </a:r>
            <a:r>
              <a:rPr lang="en-US" sz="2600" dirty="0" err="1"/>
              <a:t>stava</a:t>
            </a:r>
            <a:r>
              <a:rPr lang="en-US" sz="2600" dirty="0"/>
              <a:t>, ne </a:t>
            </a:r>
            <a:r>
              <a:rPr lang="en-US" sz="2600" dirty="0" err="1"/>
              <a:t>udovolji</a:t>
            </a:r>
            <a:r>
              <a:rPr lang="en-US" sz="2600" dirty="0"/>
              <a:t> tom </a:t>
            </a:r>
            <a:r>
              <a:rPr lang="en-US" sz="2600" dirty="0" err="1"/>
              <a:t>zahtjevu</a:t>
            </a:r>
            <a:r>
              <a:rPr lang="en-US" sz="2600" dirty="0"/>
              <a:t>, </a:t>
            </a:r>
            <a:r>
              <a:rPr lang="en-US" sz="2600" dirty="0" err="1"/>
              <a:t>radnik</a:t>
            </a:r>
            <a:r>
              <a:rPr lang="en-US" sz="2600" dirty="0"/>
              <a:t> </a:t>
            </a:r>
            <a:r>
              <a:rPr lang="en-US" sz="2600" dirty="0" err="1"/>
              <a:t>može</a:t>
            </a:r>
            <a:r>
              <a:rPr lang="en-US" sz="2600" dirty="0"/>
              <a:t> u </a:t>
            </a:r>
            <a:r>
              <a:rPr lang="en-US" sz="2600" dirty="0" err="1"/>
              <a:t>daljem</a:t>
            </a:r>
            <a:r>
              <a:rPr lang="en-US" sz="2600" dirty="0"/>
              <a:t> </a:t>
            </a:r>
            <a:r>
              <a:rPr lang="en-US" sz="2600" dirty="0" err="1"/>
              <a:t>roku</a:t>
            </a:r>
            <a:r>
              <a:rPr lang="en-US" sz="2600" dirty="0"/>
              <a:t> od 30 </a:t>
            </a:r>
            <a:r>
              <a:rPr lang="en-US" sz="2600" dirty="0" err="1"/>
              <a:t>dana</a:t>
            </a:r>
            <a:r>
              <a:rPr lang="en-US" sz="2600" dirty="0"/>
              <a:t> </a:t>
            </a:r>
            <a:r>
              <a:rPr lang="en-US" sz="2600" dirty="0" err="1"/>
              <a:t>podnijeti</a:t>
            </a:r>
            <a:r>
              <a:rPr lang="en-US" sz="2600" dirty="0"/>
              <a:t> </a:t>
            </a:r>
            <a:r>
              <a:rPr lang="en-US" sz="2600" dirty="0" err="1"/>
              <a:t>tužbu</a:t>
            </a:r>
            <a:r>
              <a:rPr lang="en-US" sz="2600" dirty="0"/>
              <a:t> </a:t>
            </a:r>
            <a:r>
              <a:rPr lang="en-US" sz="2600" dirty="0" err="1"/>
              <a:t>nadležnom</a:t>
            </a:r>
            <a:r>
              <a:rPr lang="en-US" sz="2600" dirty="0"/>
              <a:t> </a:t>
            </a:r>
            <a:r>
              <a:rPr lang="en-US" sz="2600" dirty="0" err="1"/>
              <a:t>sudu</a:t>
            </a:r>
            <a:r>
              <a:rPr lang="en-US" sz="2600" dirty="0"/>
              <a:t>.</a:t>
            </a:r>
          </a:p>
          <a:p>
            <a:pPr marL="0" indent="0">
              <a:buNone/>
            </a:pPr>
            <a:r>
              <a:rPr lang="hr-HR" sz="2600" dirty="0" smtClean="0"/>
              <a:t/>
            </a:r>
            <a:br>
              <a:rPr lang="hr-HR" sz="2600" dirty="0" smtClean="0"/>
            </a:br>
            <a:r>
              <a:rPr lang="en-US" sz="2600" dirty="0" smtClean="0"/>
              <a:t>(</a:t>
            </a:r>
            <a:r>
              <a:rPr lang="en-US" sz="2600" dirty="0"/>
              <a:t>3) </a:t>
            </a:r>
            <a:r>
              <a:rPr lang="en-US" sz="2600" dirty="0" err="1"/>
              <a:t>Ako</a:t>
            </a:r>
            <a:r>
              <a:rPr lang="en-US" sz="2600" dirty="0"/>
              <a:t> </a:t>
            </a:r>
            <a:r>
              <a:rPr lang="en-US" sz="2600" dirty="0" err="1"/>
              <a:t>radnik</a:t>
            </a:r>
            <a:r>
              <a:rPr lang="en-US" sz="2600" dirty="0"/>
              <a:t> </a:t>
            </a:r>
            <a:r>
              <a:rPr lang="en-US" sz="2600" dirty="0" err="1"/>
              <a:t>odnosno</a:t>
            </a:r>
            <a:r>
              <a:rPr lang="en-US" sz="2600" dirty="0"/>
              <a:t> lice </a:t>
            </a:r>
            <a:r>
              <a:rPr lang="en-US" sz="2600" dirty="0" err="1"/>
              <a:t>koje</a:t>
            </a:r>
            <a:r>
              <a:rPr lang="en-US" sz="2600" dirty="0"/>
              <a:t> </a:t>
            </a:r>
            <a:r>
              <a:rPr lang="en-US" sz="2600" dirty="0" err="1"/>
              <a:t>traži</a:t>
            </a:r>
            <a:r>
              <a:rPr lang="en-US" sz="2600" dirty="0"/>
              <a:t> </a:t>
            </a:r>
            <a:r>
              <a:rPr lang="en-US" sz="2600" dirty="0" err="1"/>
              <a:t>zaposlenje</a:t>
            </a:r>
            <a:r>
              <a:rPr lang="en-US" sz="2600" dirty="0"/>
              <a:t> u </a:t>
            </a:r>
            <a:r>
              <a:rPr lang="en-US" sz="2600" dirty="0" err="1"/>
              <a:t>slučaju</a:t>
            </a:r>
            <a:r>
              <a:rPr lang="en-US" sz="2600" dirty="0"/>
              <a:t> </a:t>
            </a:r>
            <a:r>
              <a:rPr lang="en-US" sz="2600" dirty="0" err="1"/>
              <a:t>spora</a:t>
            </a:r>
            <a:r>
              <a:rPr lang="en-US" sz="2600" dirty="0"/>
              <a:t> </a:t>
            </a:r>
            <a:r>
              <a:rPr lang="en-US" sz="2600" dirty="0" err="1"/>
              <a:t>iznesu</a:t>
            </a:r>
            <a:r>
              <a:rPr lang="en-US" sz="2600" dirty="0"/>
              <a:t> </a:t>
            </a:r>
            <a:r>
              <a:rPr lang="en-US" sz="2600" dirty="0" err="1"/>
              <a:t>činjenice</a:t>
            </a:r>
            <a:r>
              <a:rPr lang="en-US" sz="2600" dirty="0"/>
              <a:t> </a:t>
            </a:r>
            <a:r>
              <a:rPr lang="en-US" sz="2600" dirty="0" err="1"/>
              <a:t>koje</a:t>
            </a:r>
            <a:r>
              <a:rPr lang="en-US" sz="2600" dirty="0"/>
              <a:t> </a:t>
            </a:r>
            <a:r>
              <a:rPr lang="en-US" sz="2600" b="1" dirty="0" err="1"/>
              <a:t>opravdavaju</a:t>
            </a:r>
            <a:r>
              <a:rPr lang="en-US" sz="2600" b="1" dirty="0"/>
              <a:t> </a:t>
            </a:r>
            <a:r>
              <a:rPr lang="en-US" sz="2600" b="1" dirty="0" err="1"/>
              <a:t>sumnju</a:t>
            </a:r>
            <a:r>
              <a:rPr lang="en-US" sz="2600" b="1" dirty="0"/>
              <a:t> </a:t>
            </a:r>
            <a:r>
              <a:rPr lang="en-US" sz="2600" dirty="0"/>
              <a:t>da je </a:t>
            </a:r>
            <a:r>
              <a:rPr lang="en-US" sz="2600" dirty="0" err="1"/>
              <a:t>poslodavac</a:t>
            </a:r>
            <a:r>
              <a:rPr lang="en-US" sz="2600" dirty="0"/>
              <a:t> </a:t>
            </a:r>
            <a:r>
              <a:rPr lang="en-US" sz="2600" dirty="0" err="1"/>
              <a:t>postupio</a:t>
            </a:r>
            <a:r>
              <a:rPr lang="en-US" sz="2600" dirty="0"/>
              <a:t> </a:t>
            </a:r>
            <a:r>
              <a:rPr lang="en-US" sz="2600" dirty="0" err="1"/>
              <a:t>suprotno</a:t>
            </a:r>
            <a:r>
              <a:rPr lang="en-US" sz="2600" dirty="0"/>
              <a:t> </a:t>
            </a:r>
            <a:r>
              <a:rPr lang="en-US" sz="2600" dirty="0" err="1"/>
              <a:t>odredbama</a:t>
            </a:r>
            <a:r>
              <a:rPr lang="en-US" sz="2600" dirty="0"/>
              <a:t> </a:t>
            </a:r>
            <a:r>
              <a:rPr lang="en-US" sz="2600" dirty="0" err="1"/>
              <a:t>ovog</a:t>
            </a:r>
            <a:r>
              <a:rPr lang="en-US" sz="2600" dirty="0"/>
              <a:t> </a:t>
            </a:r>
            <a:r>
              <a:rPr lang="en-US" sz="2600" dirty="0" err="1"/>
              <a:t>zakona</a:t>
            </a:r>
            <a:r>
              <a:rPr lang="en-US" sz="2600" dirty="0"/>
              <a:t> o </a:t>
            </a:r>
            <a:r>
              <a:rPr lang="en-US" sz="2600" dirty="0" err="1"/>
              <a:t>zabrani</a:t>
            </a:r>
            <a:r>
              <a:rPr lang="en-US" sz="2600" dirty="0"/>
              <a:t> diskriminacije, </a:t>
            </a:r>
            <a:r>
              <a:rPr lang="en-US" sz="2600" dirty="0" err="1"/>
              <a:t>na</a:t>
            </a:r>
            <a:r>
              <a:rPr lang="en-US" sz="2600" dirty="0"/>
              <a:t> </a:t>
            </a:r>
            <a:r>
              <a:rPr lang="en-US" sz="2600" dirty="0" err="1"/>
              <a:t>poslodavcu</a:t>
            </a:r>
            <a:r>
              <a:rPr lang="en-US" sz="2600" dirty="0"/>
              <a:t> je </a:t>
            </a:r>
            <a:r>
              <a:rPr lang="en-US" sz="2600" dirty="0" err="1"/>
              <a:t>teret</a:t>
            </a:r>
            <a:r>
              <a:rPr lang="en-US" sz="2600" dirty="0"/>
              <a:t> </a:t>
            </a:r>
            <a:r>
              <a:rPr lang="en-US" sz="2600" dirty="0" err="1"/>
              <a:t>dokazivanja</a:t>
            </a:r>
            <a:r>
              <a:rPr lang="en-US" sz="2600" dirty="0"/>
              <a:t> da </a:t>
            </a:r>
            <a:r>
              <a:rPr lang="en-US" sz="2600" dirty="0" err="1"/>
              <a:t>nije</a:t>
            </a:r>
            <a:r>
              <a:rPr lang="en-US" sz="2600" dirty="0"/>
              <a:t> </a:t>
            </a:r>
            <a:r>
              <a:rPr lang="en-US" sz="2600" dirty="0" err="1"/>
              <a:t>bilo</a:t>
            </a:r>
            <a:r>
              <a:rPr lang="en-US" sz="2600" dirty="0"/>
              <a:t> diskriminacije, </a:t>
            </a:r>
            <a:r>
              <a:rPr lang="en-US" sz="2600" dirty="0" err="1"/>
              <a:t>odnosno</a:t>
            </a:r>
            <a:r>
              <a:rPr lang="en-US" sz="2600" dirty="0"/>
              <a:t> da </a:t>
            </a:r>
            <a:r>
              <a:rPr lang="en-US" sz="2600" dirty="0" err="1"/>
              <a:t>postojeća</a:t>
            </a:r>
            <a:r>
              <a:rPr lang="en-US" sz="2600" dirty="0"/>
              <a:t> </a:t>
            </a:r>
            <a:r>
              <a:rPr lang="en-US" sz="2600" dirty="0" err="1"/>
              <a:t>razlika</a:t>
            </a:r>
            <a:r>
              <a:rPr lang="en-US" sz="2600" dirty="0"/>
              <a:t> </a:t>
            </a:r>
            <a:r>
              <a:rPr lang="en-US" sz="2600" dirty="0" err="1"/>
              <a:t>nije</a:t>
            </a:r>
            <a:r>
              <a:rPr lang="en-US" sz="2600" dirty="0"/>
              <a:t> </a:t>
            </a:r>
            <a:r>
              <a:rPr lang="en-US" sz="2600" dirty="0" err="1"/>
              <a:t>usmjerena</a:t>
            </a:r>
            <a:r>
              <a:rPr lang="en-US" sz="2600" dirty="0"/>
              <a:t> </a:t>
            </a:r>
            <a:r>
              <a:rPr lang="en-US" sz="2600" dirty="0" err="1"/>
              <a:t>na</a:t>
            </a:r>
            <a:r>
              <a:rPr lang="en-US" sz="2600" dirty="0"/>
              <a:t> </a:t>
            </a:r>
            <a:r>
              <a:rPr lang="en-US" sz="2600" dirty="0" err="1"/>
              <a:t>diskriminaciju</a:t>
            </a:r>
            <a:r>
              <a:rPr lang="en-US" sz="2600" dirty="0"/>
              <a:t> </a:t>
            </a:r>
            <a:r>
              <a:rPr lang="en-US" sz="2600" dirty="0" err="1"/>
              <a:t>već</a:t>
            </a:r>
            <a:r>
              <a:rPr lang="en-US" sz="2600" dirty="0"/>
              <a:t> da </a:t>
            </a:r>
            <a:r>
              <a:rPr lang="en-US" sz="2600" dirty="0" err="1"/>
              <a:t>ima</a:t>
            </a:r>
            <a:r>
              <a:rPr lang="en-US" sz="2600" dirty="0"/>
              <a:t> </a:t>
            </a:r>
            <a:r>
              <a:rPr lang="en-US" sz="2600" dirty="0" err="1"/>
              <a:t>svoje</a:t>
            </a:r>
            <a:r>
              <a:rPr lang="en-US" sz="2600" dirty="0"/>
              <a:t> </a:t>
            </a:r>
            <a:r>
              <a:rPr lang="en-US" sz="2600" dirty="0" err="1"/>
              <a:t>objektivno</a:t>
            </a:r>
            <a:r>
              <a:rPr lang="en-US" sz="2600" dirty="0"/>
              <a:t> </a:t>
            </a:r>
            <a:r>
              <a:rPr lang="en-US" sz="2600" dirty="0" err="1"/>
              <a:t>opravdanje</a:t>
            </a:r>
            <a:r>
              <a:rPr lang="en-US" sz="2600" dirty="0"/>
              <a:t>.</a:t>
            </a:r>
          </a:p>
          <a:p>
            <a:pPr marL="0" indent="0">
              <a:buNone/>
            </a:pPr>
            <a:r>
              <a:rPr lang="hr-HR" sz="2600" dirty="0" smtClean="0"/>
              <a:t/>
            </a:r>
            <a:br>
              <a:rPr lang="hr-HR" sz="2600" dirty="0" smtClean="0"/>
            </a:br>
            <a:r>
              <a:rPr lang="en-US" sz="2600" dirty="0" smtClean="0"/>
              <a:t>(</a:t>
            </a:r>
            <a:r>
              <a:rPr lang="en-US" sz="2600" dirty="0"/>
              <a:t>4) </a:t>
            </a:r>
            <a:r>
              <a:rPr lang="en-US" sz="2600" dirty="0" err="1"/>
              <a:t>Ako</a:t>
            </a:r>
            <a:r>
              <a:rPr lang="en-US" sz="2600" dirty="0"/>
              <a:t> </a:t>
            </a:r>
            <a:r>
              <a:rPr lang="en-US" sz="2600" dirty="0" err="1"/>
              <a:t>sud</a:t>
            </a:r>
            <a:r>
              <a:rPr lang="en-US" sz="2600" dirty="0"/>
              <a:t> </a:t>
            </a:r>
            <a:r>
              <a:rPr lang="en-US" sz="2600" dirty="0" err="1"/>
              <a:t>utvrdi</a:t>
            </a:r>
            <a:r>
              <a:rPr lang="en-US" sz="2600" dirty="0"/>
              <a:t> da je </a:t>
            </a:r>
            <a:r>
              <a:rPr lang="en-US" sz="2600" dirty="0" err="1"/>
              <a:t>tužba</a:t>
            </a:r>
            <a:r>
              <a:rPr lang="en-US" sz="2600" dirty="0"/>
              <a:t> </a:t>
            </a:r>
            <a:r>
              <a:rPr lang="en-US" sz="2600" dirty="0" err="1"/>
              <a:t>iz</a:t>
            </a:r>
            <a:r>
              <a:rPr lang="en-US" sz="2600" dirty="0"/>
              <a:t> </a:t>
            </a:r>
            <a:r>
              <a:rPr lang="en-US" sz="2600" dirty="0" err="1"/>
              <a:t>stava</a:t>
            </a:r>
            <a:r>
              <a:rPr lang="en-US" sz="2600" dirty="0"/>
              <a:t> 2. </a:t>
            </a:r>
            <a:r>
              <a:rPr lang="en-US" sz="2600" dirty="0" err="1"/>
              <a:t>ovog</a:t>
            </a:r>
            <a:r>
              <a:rPr lang="en-US" sz="2600" dirty="0"/>
              <a:t> </a:t>
            </a:r>
            <a:r>
              <a:rPr lang="en-US" sz="2600" dirty="0" err="1"/>
              <a:t>člana</a:t>
            </a:r>
            <a:r>
              <a:rPr lang="en-US" sz="2600" dirty="0"/>
              <a:t> </a:t>
            </a:r>
            <a:r>
              <a:rPr lang="en-US" sz="2600" dirty="0" err="1"/>
              <a:t>osnovana</a:t>
            </a:r>
            <a:r>
              <a:rPr lang="en-US" sz="2600" dirty="0"/>
              <a:t> </a:t>
            </a:r>
            <a:r>
              <a:rPr lang="en-US" sz="2600" dirty="0" err="1"/>
              <a:t>poslodavac</a:t>
            </a:r>
            <a:r>
              <a:rPr lang="en-US" sz="2600" dirty="0"/>
              <a:t> je </a:t>
            </a:r>
            <a:r>
              <a:rPr lang="en-US" sz="2600" dirty="0" err="1"/>
              <a:t>dužan</a:t>
            </a:r>
            <a:r>
              <a:rPr lang="en-US" sz="2600" dirty="0"/>
              <a:t> </a:t>
            </a:r>
            <a:r>
              <a:rPr lang="en-US" sz="2600" dirty="0" err="1"/>
              <a:t>radniku</a:t>
            </a:r>
            <a:r>
              <a:rPr lang="en-US" sz="2600" dirty="0"/>
              <a:t> </a:t>
            </a:r>
            <a:r>
              <a:rPr lang="en-US" sz="2600" dirty="0" err="1"/>
              <a:t>uspostaviti</a:t>
            </a:r>
            <a:r>
              <a:rPr lang="en-US" sz="2600" dirty="0"/>
              <a:t> i </a:t>
            </a:r>
            <a:r>
              <a:rPr lang="en-US" sz="2600" dirty="0" err="1"/>
              <a:t>osigurati</a:t>
            </a:r>
            <a:r>
              <a:rPr lang="en-US" sz="2600" dirty="0"/>
              <a:t> </a:t>
            </a:r>
            <a:r>
              <a:rPr lang="en-US" sz="2600" dirty="0" err="1"/>
              <a:t>ostvarivanje</a:t>
            </a:r>
            <a:r>
              <a:rPr lang="en-US" sz="2600" dirty="0"/>
              <a:t> </a:t>
            </a:r>
            <a:r>
              <a:rPr lang="en-US" sz="2600" dirty="0" err="1"/>
              <a:t>prava</a:t>
            </a:r>
            <a:r>
              <a:rPr lang="en-US" sz="2600" dirty="0"/>
              <a:t> </a:t>
            </a:r>
            <a:r>
              <a:rPr lang="en-US" sz="2600" dirty="0" err="1"/>
              <a:t>koja</a:t>
            </a:r>
            <a:r>
              <a:rPr lang="en-US" sz="2600" dirty="0"/>
              <a:t> </a:t>
            </a:r>
            <a:r>
              <a:rPr lang="en-US" sz="2600" dirty="0" err="1"/>
              <a:t>su</a:t>
            </a:r>
            <a:r>
              <a:rPr lang="en-US" sz="2600" dirty="0"/>
              <a:t> mu </a:t>
            </a:r>
            <a:r>
              <a:rPr lang="en-US" sz="2600" dirty="0" err="1"/>
              <a:t>uskraćena</a:t>
            </a:r>
            <a:r>
              <a:rPr lang="en-US" sz="2600" dirty="0"/>
              <a:t>, </a:t>
            </a:r>
            <a:r>
              <a:rPr lang="en-US" sz="2600" dirty="0" err="1"/>
              <a:t>te</a:t>
            </a:r>
            <a:r>
              <a:rPr lang="en-US" sz="2600" dirty="0"/>
              <a:t> mu </a:t>
            </a:r>
            <a:r>
              <a:rPr lang="en-US" sz="2600" dirty="0" err="1"/>
              <a:t>nadoknaditi</a:t>
            </a:r>
            <a:r>
              <a:rPr lang="en-US" sz="2600" dirty="0"/>
              <a:t> </a:t>
            </a:r>
            <a:r>
              <a:rPr lang="en-US" sz="2600" dirty="0" err="1"/>
              <a:t>štetu</a:t>
            </a:r>
            <a:r>
              <a:rPr lang="en-US" sz="2600" dirty="0"/>
              <a:t> </a:t>
            </a:r>
            <a:r>
              <a:rPr lang="en-US" sz="2600" dirty="0" err="1"/>
              <a:t>nastalu</a:t>
            </a:r>
            <a:r>
              <a:rPr lang="en-US" sz="2600" dirty="0"/>
              <a:t> </a:t>
            </a:r>
            <a:r>
              <a:rPr lang="en-US" sz="2600" dirty="0" err="1"/>
              <a:t>diskriminacijom</a:t>
            </a:r>
            <a:r>
              <a:rPr lang="en-US" sz="2000" dirty="0" smtClean="0"/>
              <a:t>.</a:t>
            </a:r>
            <a:endParaRPr lang="hr-HR" sz="2000" dirty="0" smtClean="0"/>
          </a:p>
          <a:p>
            <a:pPr marL="0" indent="0">
              <a:buNone/>
            </a:pPr>
            <a:r>
              <a:rPr lang="en-US" dirty="0"/>
              <a:t> </a:t>
            </a:r>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1476800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075240" cy="5714999"/>
          </a:xfrm>
        </p:spPr>
        <p:txBody>
          <a:bodyPr/>
          <a:lstStyle/>
          <a:p>
            <a:pPr marL="0" indent="0">
              <a:buNone/>
            </a:pPr>
            <a:r>
              <a:rPr lang="en-US" sz="2600" b="1" dirty="0" err="1"/>
              <a:t>Pravo</a:t>
            </a:r>
            <a:r>
              <a:rPr lang="en-US" sz="2600" b="1" dirty="0"/>
              <a:t> </a:t>
            </a:r>
            <a:r>
              <a:rPr lang="en-US" sz="2600" b="1" dirty="0" err="1"/>
              <a:t>na</a:t>
            </a:r>
            <a:r>
              <a:rPr lang="en-US" sz="2600" b="1" dirty="0"/>
              <a:t> </a:t>
            </a:r>
            <a:r>
              <a:rPr lang="en-US" sz="2600" b="1" dirty="0" err="1"/>
              <a:t>vođenje</a:t>
            </a:r>
            <a:r>
              <a:rPr lang="en-US" sz="2600" b="1" dirty="0"/>
              <a:t> </a:t>
            </a:r>
            <a:r>
              <a:rPr lang="en-US" sz="2600" b="1" dirty="0" err="1"/>
              <a:t>krivičnog</a:t>
            </a:r>
            <a:r>
              <a:rPr lang="en-US" sz="2600" b="1" dirty="0"/>
              <a:t> </a:t>
            </a:r>
            <a:r>
              <a:rPr lang="en-US" sz="2600" b="1" dirty="0" err="1"/>
              <a:t>ili</a:t>
            </a:r>
            <a:r>
              <a:rPr lang="en-US" sz="2600" b="1" dirty="0"/>
              <a:t> </a:t>
            </a:r>
            <a:r>
              <a:rPr lang="en-US" sz="2600" b="1" dirty="0" err="1"/>
              <a:t>građanskog</a:t>
            </a:r>
            <a:r>
              <a:rPr lang="en-US" sz="2600" b="1" dirty="0"/>
              <a:t> </a:t>
            </a:r>
            <a:r>
              <a:rPr lang="en-US" sz="2600" b="1" dirty="0" err="1"/>
              <a:t>postupka</a:t>
            </a:r>
            <a:endParaRPr lang="en-US" sz="2600" b="1" dirty="0"/>
          </a:p>
          <a:p>
            <a:pPr marL="0" indent="0">
              <a:buNone/>
            </a:pPr>
            <a:r>
              <a:rPr lang="en-US" sz="2400" i="1" dirty="0" err="1"/>
              <a:t>Član</a:t>
            </a:r>
            <a:r>
              <a:rPr lang="en-US" sz="2400" i="1" dirty="0"/>
              <a:t> 13</a:t>
            </a:r>
            <a:r>
              <a:rPr lang="hr-HR" sz="2400" i="1" dirty="0" smtClean="0"/>
              <a:t>. Zakona o radu</a:t>
            </a:r>
          </a:p>
          <a:p>
            <a:pPr marL="0" indent="0">
              <a:buNone/>
            </a:pPr>
            <a:endParaRPr lang="en-US" sz="2400" dirty="0"/>
          </a:p>
          <a:p>
            <a:pPr marL="0" indent="0">
              <a:buNone/>
            </a:pPr>
            <a:r>
              <a:rPr lang="hr-HR" sz="2400" dirty="0" smtClean="0"/>
              <a:t>„</a:t>
            </a:r>
            <a:r>
              <a:rPr lang="en-US" sz="2400" dirty="0" smtClean="0"/>
              <a:t>U </a:t>
            </a:r>
            <a:r>
              <a:rPr lang="en-US" sz="2400" dirty="0"/>
              <a:t>slučajevima diskriminacije, </a:t>
            </a:r>
            <a:r>
              <a:rPr lang="en-US" sz="2400" dirty="0" err="1"/>
              <a:t>uznemiravanja</a:t>
            </a:r>
            <a:r>
              <a:rPr lang="en-US" sz="2400" dirty="0"/>
              <a:t>, </a:t>
            </a:r>
            <a:r>
              <a:rPr lang="en-US" sz="2400" dirty="0" err="1"/>
              <a:t>seksualnog</a:t>
            </a:r>
            <a:r>
              <a:rPr lang="en-US" sz="2400" dirty="0"/>
              <a:t> </a:t>
            </a:r>
            <a:r>
              <a:rPr lang="en-US" sz="2400" dirty="0" err="1"/>
              <a:t>uznemiravanja</a:t>
            </a:r>
            <a:r>
              <a:rPr lang="en-US" sz="2400" dirty="0"/>
              <a:t>, </a:t>
            </a:r>
            <a:r>
              <a:rPr lang="en-US" sz="2400" dirty="0" err="1"/>
              <a:t>nasilja</a:t>
            </a:r>
            <a:r>
              <a:rPr lang="en-US" sz="2400" dirty="0"/>
              <a:t> </a:t>
            </a:r>
            <a:r>
              <a:rPr lang="en-US" sz="2400" dirty="0" err="1"/>
              <a:t>na</a:t>
            </a:r>
            <a:r>
              <a:rPr lang="en-US" sz="2400" dirty="0"/>
              <a:t> </a:t>
            </a:r>
            <a:r>
              <a:rPr lang="en-US" sz="2400" dirty="0" err="1"/>
              <a:t>osnovu</a:t>
            </a:r>
            <a:r>
              <a:rPr lang="en-US" sz="2400" dirty="0"/>
              <a:t> </a:t>
            </a:r>
            <a:r>
              <a:rPr lang="en-US" sz="2400" dirty="0" err="1"/>
              <a:t>spola</a:t>
            </a:r>
            <a:r>
              <a:rPr lang="en-US" sz="2400" dirty="0"/>
              <a:t>, </a:t>
            </a:r>
            <a:r>
              <a:rPr lang="en-US" sz="2400" dirty="0" err="1"/>
              <a:t>kao</a:t>
            </a:r>
            <a:r>
              <a:rPr lang="en-US" sz="2400" dirty="0"/>
              <a:t> i </a:t>
            </a:r>
            <a:r>
              <a:rPr lang="en-US" sz="2400" dirty="0" err="1"/>
              <a:t>mobinga</a:t>
            </a:r>
            <a:r>
              <a:rPr lang="en-US" sz="2400" dirty="0"/>
              <a:t> </a:t>
            </a:r>
            <a:r>
              <a:rPr lang="en-US" sz="2400" dirty="0" err="1"/>
              <a:t>na</a:t>
            </a:r>
            <a:r>
              <a:rPr lang="en-US" sz="2400" dirty="0"/>
              <a:t> </a:t>
            </a:r>
            <a:r>
              <a:rPr lang="en-US" sz="2400" dirty="0" err="1"/>
              <a:t>radu</a:t>
            </a:r>
            <a:r>
              <a:rPr lang="en-US" sz="2400" dirty="0"/>
              <a:t> </a:t>
            </a:r>
            <a:r>
              <a:rPr lang="en-US" sz="2400" dirty="0" err="1"/>
              <a:t>ili</a:t>
            </a:r>
            <a:r>
              <a:rPr lang="en-US" sz="2400" dirty="0"/>
              <a:t> u </a:t>
            </a:r>
            <a:r>
              <a:rPr lang="en-US" sz="2400" dirty="0" err="1"/>
              <a:t>vezi</a:t>
            </a:r>
            <a:r>
              <a:rPr lang="en-US" sz="2400" dirty="0"/>
              <a:t> s </a:t>
            </a:r>
            <a:r>
              <a:rPr lang="en-US" sz="2400" dirty="0" err="1"/>
              <a:t>radom</a:t>
            </a:r>
            <a:r>
              <a:rPr lang="en-US" sz="2400" dirty="0"/>
              <a:t>, </a:t>
            </a:r>
            <a:r>
              <a:rPr lang="en-US" sz="2400" dirty="0" err="1"/>
              <a:t>ni</a:t>
            </a:r>
            <a:r>
              <a:rPr lang="en-US" sz="2400" dirty="0"/>
              <a:t> </a:t>
            </a:r>
            <a:r>
              <a:rPr lang="en-US" sz="2400" dirty="0" err="1"/>
              <a:t>jedna</a:t>
            </a:r>
            <a:r>
              <a:rPr lang="en-US" sz="2400" dirty="0"/>
              <a:t> </a:t>
            </a:r>
            <a:r>
              <a:rPr lang="en-US" sz="2400" dirty="0" err="1"/>
              <a:t>odredba</a:t>
            </a:r>
            <a:r>
              <a:rPr lang="en-US" sz="2400" dirty="0"/>
              <a:t> </a:t>
            </a:r>
            <a:r>
              <a:rPr lang="en-US" sz="2400" dirty="0" err="1"/>
              <a:t>ovog</a:t>
            </a:r>
            <a:r>
              <a:rPr lang="en-US" sz="2400" dirty="0"/>
              <a:t> </a:t>
            </a:r>
            <a:r>
              <a:rPr lang="en-US" sz="2400" dirty="0" err="1"/>
              <a:t>zakona</a:t>
            </a:r>
            <a:r>
              <a:rPr lang="en-US" sz="2400" dirty="0"/>
              <a:t> ne </a:t>
            </a:r>
            <a:r>
              <a:rPr lang="en-US" sz="2400" dirty="0" err="1"/>
              <a:t>može</a:t>
            </a:r>
            <a:r>
              <a:rPr lang="en-US" sz="2400" dirty="0"/>
              <a:t> se </a:t>
            </a:r>
            <a:r>
              <a:rPr lang="en-US" sz="2400" dirty="0" err="1"/>
              <a:t>tumačiti</a:t>
            </a:r>
            <a:r>
              <a:rPr lang="en-US" sz="2400" dirty="0"/>
              <a:t> </a:t>
            </a:r>
            <a:r>
              <a:rPr lang="en-US" sz="2400" dirty="0" err="1"/>
              <a:t>kao</a:t>
            </a:r>
            <a:r>
              <a:rPr lang="en-US" sz="2400" dirty="0"/>
              <a:t> </a:t>
            </a:r>
            <a:r>
              <a:rPr lang="en-US" sz="2400" dirty="0" err="1"/>
              <a:t>ograničavanje</a:t>
            </a:r>
            <a:r>
              <a:rPr lang="en-US" sz="2400" dirty="0"/>
              <a:t> </a:t>
            </a:r>
            <a:r>
              <a:rPr lang="en-US" sz="2400" dirty="0" err="1"/>
              <a:t>ili</a:t>
            </a:r>
            <a:r>
              <a:rPr lang="en-US" sz="2400" dirty="0"/>
              <a:t> </a:t>
            </a:r>
            <a:r>
              <a:rPr lang="en-US" sz="2400" dirty="0" err="1"/>
              <a:t>umanjivanje</a:t>
            </a:r>
            <a:r>
              <a:rPr lang="en-US" sz="2400" dirty="0"/>
              <a:t> </a:t>
            </a:r>
            <a:r>
              <a:rPr lang="en-US" sz="2400" dirty="0" err="1"/>
              <a:t>prava</a:t>
            </a:r>
            <a:r>
              <a:rPr lang="en-US" sz="2400" dirty="0"/>
              <a:t> </a:t>
            </a:r>
            <a:r>
              <a:rPr lang="en-US" sz="2400" dirty="0" err="1"/>
              <a:t>na</a:t>
            </a:r>
            <a:r>
              <a:rPr lang="en-US" sz="2400" dirty="0"/>
              <a:t> </a:t>
            </a:r>
            <a:r>
              <a:rPr lang="en-US" sz="2400" dirty="0" err="1"/>
              <a:t>vođenje</a:t>
            </a:r>
            <a:r>
              <a:rPr lang="en-US" sz="2400" dirty="0"/>
              <a:t> </a:t>
            </a:r>
            <a:r>
              <a:rPr lang="en-US" sz="2400" dirty="0" err="1"/>
              <a:t>krivičnog</a:t>
            </a:r>
            <a:r>
              <a:rPr lang="en-US" sz="2400" dirty="0"/>
              <a:t> </a:t>
            </a:r>
            <a:r>
              <a:rPr lang="en-US" sz="2400" dirty="0" err="1"/>
              <a:t>ili</a:t>
            </a:r>
            <a:r>
              <a:rPr lang="en-US" sz="2400" dirty="0"/>
              <a:t> </a:t>
            </a:r>
            <a:r>
              <a:rPr lang="en-US" sz="2400" dirty="0" err="1"/>
              <a:t>građanskog</a:t>
            </a:r>
            <a:r>
              <a:rPr lang="en-US" sz="2400" dirty="0"/>
              <a:t> </a:t>
            </a:r>
            <a:r>
              <a:rPr lang="en-US" sz="2400" dirty="0" err="1" smtClean="0"/>
              <a:t>postupka</a:t>
            </a:r>
            <a:r>
              <a:rPr lang="hr-HR" sz="2400" dirty="0" smtClean="0"/>
              <a:t>.”</a:t>
            </a:r>
            <a:endParaRPr lang="en-US" sz="2400" dirty="0"/>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138574408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bs-Latn-BA" smtClean="0"/>
              <a:t>SM FBIH-SINDIKAT METALACA ZDK</a:t>
            </a:r>
            <a:endParaRPr lang="bs-Latn-BA"/>
          </a:p>
        </p:txBody>
      </p:sp>
      <p:sp>
        <p:nvSpPr>
          <p:cNvPr id="5" name="Title 2"/>
          <p:cNvSpPr>
            <a:spLocks noGrp="1"/>
          </p:cNvSpPr>
          <p:nvPr>
            <p:ph idx="1"/>
          </p:nvPr>
        </p:nvSpPr>
        <p:spPr>
          <a:xfrm>
            <a:off x="395536" y="692696"/>
            <a:ext cx="8218488" cy="5715000"/>
          </a:xfrm>
        </p:spPr>
        <p:txBody>
          <a:bodyPr>
            <a:noAutofit/>
          </a:bodyPr>
          <a:lstStyle/>
          <a:p>
            <a:pPr marL="0" indent="0">
              <a:buNone/>
            </a:pPr>
            <a:r>
              <a:rPr lang="hr-HR" sz="2200" dirty="0" smtClean="0"/>
              <a:t>10.09.2024</a:t>
            </a:r>
            <a:r>
              <a:rPr lang="hr-HR" sz="2200" dirty="0"/>
              <a:t>. godine</a:t>
            </a:r>
            <a:endParaRPr lang="en-US" sz="2200" dirty="0"/>
          </a:p>
          <a:p>
            <a:pPr marL="0" indent="0">
              <a:buNone/>
            </a:pPr>
            <a:r>
              <a:rPr lang="hr-HR" sz="2200" dirty="0"/>
              <a:t>56 0 Rs 077396 24 Rsž </a:t>
            </a:r>
            <a:r>
              <a:rPr lang="hr-HR" sz="2200" dirty="0" smtClean="0"/>
              <a:t>2</a:t>
            </a:r>
            <a:endParaRPr lang="en-US" sz="2200" dirty="0"/>
          </a:p>
          <a:p>
            <a:pPr marL="0" indent="0">
              <a:buNone/>
            </a:pPr>
            <a:r>
              <a:rPr lang="hr-HR" sz="2200" u="sng" dirty="0">
                <a:solidFill>
                  <a:srgbClr val="FF0000"/>
                </a:solidFill>
              </a:rPr>
              <a:t>Presudom Kantonalnog </a:t>
            </a:r>
            <a:r>
              <a:rPr lang="hr-HR" sz="2200" u="sng" dirty="0" smtClean="0">
                <a:solidFill>
                  <a:srgbClr val="FF0000"/>
                </a:solidFill>
              </a:rPr>
              <a:t>suda u Mostaru </a:t>
            </a:r>
            <a:r>
              <a:rPr lang="hr-HR" sz="2200" u="sng" dirty="0">
                <a:solidFill>
                  <a:srgbClr val="FF0000"/>
                </a:solidFill>
              </a:rPr>
              <a:t>potvrđena prvostepena presuda Općinskog suda Konjic za  MOBING</a:t>
            </a:r>
            <a:r>
              <a:rPr lang="hr-HR" sz="2200" u="sng" dirty="0" smtClean="0">
                <a:solidFill>
                  <a:srgbClr val="FF0000"/>
                </a:solidFill>
              </a:rPr>
              <a:t>:</a:t>
            </a:r>
            <a:endParaRPr lang="en-US" sz="2200" u="sng" dirty="0">
              <a:solidFill>
                <a:srgbClr val="FF0000"/>
              </a:solidFill>
            </a:endParaRPr>
          </a:p>
          <a:p>
            <a:pPr marL="0" indent="0">
              <a:buNone/>
            </a:pPr>
            <a:r>
              <a:rPr lang="hr-HR" sz="2200" dirty="0"/>
              <a:t>1.  Utvrđuje se da je tuženi direktor</a:t>
            </a:r>
            <a:r>
              <a:rPr lang="hr-HR" sz="2200" dirty="0" smtClean="0"/>
              <a:t>___________</a:t>
            </a:r>
            <a:r>
              <a:rPr lang="hr-HR" sz="2200" dirty="0"/>
              <a:t>JKP STANDARD Konjic tužiteljici Elmi Fejzagić, rukovodiocu službe Općih i pravnih poslova u JKP STANDAD narušio pravo na jednako postupanje, diskriminišući je u odnosu na ostale radnike, kontinuirano povrijeđujući njeno dostojanstvo, profesionalni i lični integritet,  ponižavanjem i zastrašivanjem stvarao neprijateljsko okruženje, narušavajući njeno zdravlje, slijedećim radnjama:</a:t>
            </a:r>
            <a:endParaRPr lang="en-US" sz="2200" dirty="0"/>
          </a:p>
          <a:p>
            <a:pPr marL="0" indent="0">
              <a:buNone/>
            </a:pPr>
            <a:r>
              <a:rPr lang="hr-HR" sz="2200" dirty="0"/>
              <a:t>-  Zabranom ulaska u direktorov ured bez prethodne najave, koja se primjenjuje samo na tužiteljicu, </a:t>
            </a:r>
            <a:endParaRPr lang="en-US" sz="2200" dirty="0"/>
          </a:p>
          <a:p>
            <a:pPr marL="0" indent="0">
              <a:buNone/>
            </a:pPr>
            <a:r>
              <a:rPr lang="hr-HR" sz="2200" dirty="0"/>
              <a:t>- Zabranom prisustvovanja radovnim sastancima rukovodilaca službi,</a:t>
            </a:r>
            <a:endParaRPr lang="en-US" sz="2200" dirty="0"/>
          </a:p>
          <a:p>
            <a:pPr marL="0" indent="0">
              <a:buNone/>
            </a:pPr>
            <a:r>
              <a:rPr lang="hr-HR" sz="2200" dirty="0"/>
              <a:t>- Podnošenjem neosnovanih i nezakonitih pisanih upozorenja i  prijava protiv tužiteljice, zasnovanih na neistinama,</a:t>
            </a:r>
            <a:endParaRPr lang="en-US" sz="2200" dirty="0"/>
          </a:p>
          <a:p>
            <a:endParaRPr lang="en-US" sz="2200" dirty="0"/>
          </a:p>
        </p:txBody>
      </p:sp>
    </p:spTree>
    <p:extLst>
      <p:ext uri="{BB962C8B-B14F-4D97-AF65-F5344CB8AC3E}">
        <p14:creationId xmlns:p14="http://schemas.microsoft.com/office/powerpoint/2010/main" val="59841156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bs-Latn-BA" smtClean="0"/>
              <a:t>SM FBIH-SINDIKAT METALACA ZDK</a:t>
            </a:r>
            <a:endParaRPr lang="bs-Latn-BA"/>
          </a:p>
        </p:txBody>
      </p:sp>
      <p:sp>
        <p:nvSpPr>
          <p:cNvPr id="9" name="Rectangle 8"/>
          <p:cNvSpPr/>
          <p:nvPr/>
        </p:nvSpPr>
        <p:spPr>
          <a:xfrm>
            <a:off x="456117" y="332656"/>
            <a:ext cx="7848872" cy="6186309"/>
          </a:xfrm>
          <a:prstGeom prst="rect">
            <a:avLst/>
          </a:prstGeom>
        </p:spPr>
        <p:txBody>
          <a:bodyPr wrap="square">
            <a:spAutoFit/>
          </a:bodyPr>
          <a:lstStyle/>
          <a:p>
            <a:r>
              <a:rPr lang="hr-HR" sz="2200" dirty="0"/>
              <a:t>- Prijetnjama da će dobiti otkaz ugovora o radu zbog nepostojećih povreda radne discipline,</a:t>
            </a:r>
            <a:endParaRPr lang="en-US" sz="2200" dirty="0"/>
          </a:p>
          <a:p>
            <a:r>
              <a:rPr lang="hr-HR" sz="2200" dirty="0"/>
              <a:t>- Ignorisanjem i neodgovoranjem na molbu tužiteljice da joj se odobri korištenje godišnjeg odbora,</a:t>
            </a:r>
            <a:endParaRPr lang="en-US" sz="2200" dirty="0"/>
          </a:p>
          <a:p>
            <a:r>
              <a:rPr lang="hr-HR" sz="2200" dirty="0"/>
              <a:t>- Grubim vrijeđanjem dostojanstva ličnosti, neprimjerenim obraćanjem povišenim tonom i prijetnjama, stvaranjem zastrašujućeg, neprijateljskog, degradirajućeg, ponižavajućeg i uvredljivog okruženja za tužiteljicu,</a:t>
            </a:r>
            <a:endParaRPr lang="en-US" sz="2200" dirty="0"/>
          </a:p>
          <a:p>
            <a:r>
              <a:rPr lang="hr-HR" sz="2200" dirty="0"/>
              <a:t>- Neistinitim i uvredljivim tvrdnjama o neprimjerenom oblačenju i ponašanju tužiteljice na radu,</a:t>
            </a:r>
            <a:endParaRPr lang="en-US" sz="2200" dirty="0"/>
          </a:p>
          <a:p>
            <a:r>
              <a:rPr lang="hr-HR" sz="2200" dirty="0"/>
              <a:t>- Vršenjem pritiska da lažno svjedoči pred sudom u sporu koji se vodi protiv JKP STANDARD Konjic,</a:t>
            </a:r>
            <a:endParaRPr lang="en-US" sz="2200" dirty="0"/>
          </a:p>
          <a:p>
            <a:r>
              <a:rPr lang="hr-HR" sz="2200" dirty="0"/>
              <a:t>- Podnošenjem pisanog upozorenja zbog lakšeg prestupa ili lakše povrede radnih obaveza...i prijave protiv tužiteljice zbog nedostavljanja sedmičnog plana rada iz službi u JKP STANDARD...nakon što je tužiteljica pokrenula postupak zaštite od diskrimnacije kod Nadzornog odbora i Ombudsmena BiH, što je izričito zabranjeno članom 18. Zakona o </a:t>
            </a:r>
            <a:r>
              <a:rPr lang="hr-HR" sz="2200" dirty="0" smtClean="0"/>
              <a:t>ombudsmanima,</a:t>
            </a:r>
            <a:endParaRPr lang="en-US" sz="2200" dirty="0"/>
          </a:p>
        </p:txBody>
      </p:sp>
    </p:spTree>
    <p:extLst>
      <p:ext uri="{BB962C8B-B14F-4D97-AF65-F5344CB8AC3E}">
        <p14:creationId xmlns:p14="http://schemas.microsoft.com/office/powerpoint/2010/main" val="37787950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6632"/>
            <a:ext cx="8280920" cy="7478970"/>
          </a:xfrm>
          <a:prstGeom prst="rect">
            <a:avLst/>
          </a:prstGeom>
          <a:noFill/>
        </p:spPr>
        <p:txBody>
          <a:bodyPr wrap="square" rtlCol="0">
            <a:spAutoFit/>
          </a:bodyPr>
          <a:lstStyle/>
          <a:p>
            <a:endParaRPr lang="en-US" sz="3600" dirty="0"/>
          </a:p>
          <a:p>
            <a:endParaRPr lang="hr-HR" sz="3600" dirty="0" smtClean="0"/>
          </a:p>
          <a:p>
            <a:endParaRPr lang="hr-HR" sz="2800" dirty="0" smtClean="0"/>
          </a:p>
          <a:p>
            <a:endParaRPr lang="hr-HR" sz="2800" dirty="0"/>
          </a:p>
          <a:p>
            <a:endParaRPr lang="hr-HR" sz="2800" dirty="0" smtClean="0"/>
          </a:p>
          <a:p>
            <a:endParaRPr lang="hr-HR" sz="2800" dirty="0"/>
          </a:p>
          <a:p>
            <a:endParaRPr lang="hr-HR" sz="2800" dirty="0" smtClean="0"/>
          </a:p>
          <a:p>
            <a:endParaRPr lang="hr-HR" sz="2800" dirty="0"/>
          </a:p>
          <a:p>
            <a:r>
              <a:rPr lang="hr-HR" sz="2800" dirty="0" smtClean="0"/>
              <a:t>Ustavno pravo na rad je pravo na dostojanstven rad!</a:t>
            </a:r>
            <a:endParaRPr lang="en-US" sz="2800" dirty="0"/>
          </a:p>
          <a:p>
            <a:r>
              <a:rPr lang="hr-HR" sz="2800" dirty="0" smtClean="0"/>
              <a:t>Svaki radnik je bar jednom u svom radnom vijeku bio žrtvom nekog vida psihičkog maltretiranja, vrijeđanja, ogovoranja i sl.</a:t>
            </a:r>
          </a:p>
          <a:p>
            <a:r>
              <a:rPr lang="hr-HR" sz="2800" b="1" dirty="0" smtClean="0"/>
              <a:t>Šta je mobing, da li je svaki vid nefizičkog maltretiranja mobing?</a:t>
            </a:r>
          </a:p>
          <a:p>
            <a:endParaRPr lang="hr-HR" sz="3600" dirty="0"/>
          </a:p>
          <a:p>
            <a:pPr algn="ctr"/>
            <a:endParaRPr lang="en-US" sz="36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418" y="188640"/>
            <a:ext cx="6443156" cy="3627785"/>
          </a:xfrm>
          <a:prstGeom prst="rect">
            <a:avLst/>
          </a:prstGeom>
        </p:spPr>
      </p:pic>
    </p:spTree>
    <p:extLst>
      <p:ext uri="{BB962C8B-B14F-4D97-AF65-F5344CB8AC3E}">
        <p14:creationId xmlns:p14="http://schemas.microsoft.com/office/powerpoint/2010/main" val="247689217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bs-Latn-BA" smtClean="0"/>
              <a:t>SM FBIH-SINDIKAT METALACA ZDK</a:t>
            </a:r>
            <a:endParaRPr lang="bs-Latn-BA"/>
          </a:p>
        </p:txBody>
      </p:sp>
      <p:sp>
        <p:nvSpPr>
          <p:cNvPr id="5" name="Rectangle 4"/>
          <p:cNvSpPr/>
          <p:nvPr/>
        </p:nvSpPr>
        <p:spPr>
          <a:xfrm>
            <a:off x="491275" y="520794"/>
            <a:ext cx="7992888" cy="5632311"/>
          </a:xfrm>
          <a:prstGeom prst="rect">
            <a:avLst/>
          </a:prstGeom>
        </p:spPr>
        <p:txBody>
          <a:bodyPr wrap="square">
            <a:spAutoFit/>
          </a:bodyPr>
          <a:lstStyle/>
          <a:p>
            <a:r>
              <a:rPr lang="hr-HR" sz="2400" dirty="0"/>
              <a:t>- Podnošenjem zahtjeva drugostepenoj ljekarskoj  komisiji Zavoda zdravstvenog osiguranja HNK za provjeru opravdanosti odsustva sa rada zbog bolesti tužiteljice, što nikada nije tražio ni od radnika koji su duže razdoblje bili na bolovanju od tužiteljice, nakon čega je drugostepena komisija utvrdila opravdanost bolovanja i produžila ga </a:t>
            </a:r>
            <a:r>
              <a:rPr lang="hr-HR" sz="2400" dirty="0" smtClean="0"/>
              <a:t>za </a:t>
            </a:r>
            <a:r>
              <a:rPr lang="hr-HR" sz="2400" dirty="0"/>
              <a:t>narednih 14 dana,</a:t>
            </a:r>
            <a:endParaRPr lang="en-US" sz="2400" dirty="0"/>
          </a:p>
          <a:p>
            <a:r>
              <a:rPr lang="hr-HR" sz="2400" dirty="0"/>
              <a:t>- Nalogom da tužiteljica zajedno sa inkasantom i službenikom pravne službe, kao rukovodilac službe općih i pravnih poslova u JKP STANDARD  odlazi na kućne adrese seoskih domaćinstava u Općini Konjic i nudi zaključenje ugovora o pružanju komulalnih usluga, što nije dato u zadatak nikada nijednom drugom rukovodiocu službe, i za šta nema nikakvih razumnih raloga osim šikaniranja </a:t>
            </a:r>
            <a:r>
              <a:rPr lang="hr-HR" sz="2400" dirty="0" smtClean="0"/>
              <a:t>tužiteljice,</a:t>
            </a:r>
            <a:endParaRPr lang="en-US" sz="2400" dirty="0"/>
          </a:p>
          <a:p>
            <a:r>
              <a:rPr lang="hr-HR" sz="2400" dirty="0"/>
              <a:t>- Svim drugim radnjama tuženog kojima se </a:t>
            </a:r>
            <a:r>
              <a:rPr lang="hr-HR" sz="2400" dirty="0" smtClean="0"/>
              <a:t>obezvrjeđuje tužiteljičin </a:t>
            </a:r>
            <a:r>
              <a:rPr lang="hr-HR" sz="2400" dirty="0"/>
              <a:t>profesionalni i lični integritet i njeno </a:t>
            </a:r>
            <a:r>
              <a:rPr lang="hr-HR" sz="2400" dirty="0" smtClean="0"/>
              <a:t>zdravlje.</a:t>
            </a:r>
            <a:endParaRPr lang="en-US" sz="2400" dirty="0"/>
          </a:p>
        </p:txBody>
      </p:sp>
    </p:spTree>
    <p:extLst>
      <p:ext uri="{BB962C8B-B14F-4D97-AF65-F5344CB8AC3E}">
        <p14:creationId xmlns:p14="http://schemas.microsoft.com/office/powerpoint/2010/main" val="64356985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bs-Latn-BA" smtClean="0"/>
              <a:t>SM FBIH-SINDIKAT METALACA ZDK</a:t>
            </a:r>
            <a:endParaRPr lang="bs-Latn-BA"/>
          </a:p>
        </p:txBody>
      </p:sp>
      <p:sp>
        <p:nvSpPr>
          <p:cNvPr id="6" name="Rectangle 5"/>
          <p:cNvSpPr/>
          <p:nvPr/>
        </p:nvSpPr>
        <p:spPr>
          <a:xfrm>
            <a:off x="539552" y="1166842"/>
            <a:ext cx="7776864" cy="4524315"/>
          </a:xfrm>
          <a:prstGeom prst="rect">
            <a:avLst/>
          </a:prstGeom>
        </p:spPr>
        <p:txBody>
          <a:bodyPr wrap="square">
            <a:spAutoFit/>
          </a:bodyPr>
          <a:lstStyle/>
          <a:p>
            <a:r>
              <a:rPr lang="hr-HR" sz="2400" dirty="0"/>
              <a:t>2. Zabranjuje se tuženom poduzimanje svih radnji kojima se krši pravo tužiteljice na jednako postupanje, prestanak svih radnji i postupaka  kojima se od strane tuženog povređuje dostojanstvo ličnosti, profesionalni i lični integritet i narušava njeno zdravlje kao i svaki postupak koji po svom karakteru predstavlja mobing.</a:t>
            </a:r>
            <a:endParaRPr lang="en-US" sz="2400" dirty="0"/>
          </a:p>
          <a:p>
            <a:r>
              <a:rPr lang="hr-HR" sz="2400" dirty="0"/>
              <a:t>3. Dužan je tuženi isplatiti tužiteljici iznos od _______ na ime nematerijalne štete zbog pretrpljenih trauma i oštećenja zdravlja prouzrokovanih radnjama tuženih, kao i nadoknadaiti joj troškove postupka sa zakonskim zateznim kamatama od podnošenja tužbe do isplate, sve u roku od 15 dana pod prijetnjom izvršenja.</a:t>
            </a:r>
            <a:endParaRPr lang="en-US" sz="2400" dirty="0"/>
          </a:p>
        </p:txBody>
      </p:sp>
    </p:spTree>
    <p:extLst>
      <p:ext uri="{BB962C8B-B14F-4D97-AF65-F5344CB8AC3E}">
        <p14:creationId xmlns:p14="http://schemas.microsoft.com/office/powerpoint/2010/main" val="331191196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8680"/>
            <a:ext cx="7787208" cy="5714999"/>
          </a:xfrm>
        </p:spPr>
        <p:txBody>
          <a:bodyPr>
            <a:normAutofit fontScale="92500" lnSpcReduction="20000"/>
          </a:bodyPr>
          <a:lstStyle/>
          <a:p>
            <a:pPr marL="0" indent="0">
              <a:buNone/>
            </a:pPr>
            <a:r>
              <a:rPr lang="en-US" sz="3000" b="1" dirty="0" err="1"/>
              <a:t>Sudska</a:t>
            </a:r>
            <a:r>
              <a:rPr lang="en-US" sz="3000" b="1" dirty="0"/>
              <a:t> </a:t>
            </a:r>
            <a:r>
              <a:rPr lang="en-US" sz="3000" b="1" dirty="0" err="1"/>
              <a:t>praksa</a:t>
            </a:r>
            <a:r>
              <a:rPr lang="en-US" sz="3000" b="1" dirty="0" smtClean="0"/>
              <a:t>:</a:t>
            </a:r>
            <a:r>
              <a:rPr lang="en-US" sz="3000" b="1" dirty="0"/>
              <a:t> </a:t>
            </a:r>
            <a:endParaRPr lang="hr-HR" sz="3000" b="1" dirty="0" smtClean="0"/>
          </a:p>
          <a:p>
            <a:pPr marL="0" indent="0">
              <a:buNone/>
            </a:pPr>
            <a:endParaRPr lang="en-US" sz="2600" dirty="0"/>
          </a:p>
          <a:p>
            <a:pPr marL="0" indent="0">
              <a:buNone/>
            </a:pPr>
            <a:r>
              <a:rPr lang="en-US" sz="2600" dirty="0"/>
              <a:t>“…</a:t>
            </a:r>
            <a:r>
              <a:rPr lang="en-US" sz="2600" dirty="0" err="1"/>
              <a:t>Mobing</a:t>
            </a:r>
            <a:r>
              <a:rPr lang="en-US" sz="2600" dirty="0"/>
              <a:t> </a:t>
            </a:r>
            <a:r>
              <a:rPr lang="en-US" sz="2600" dirty="0" err="1"/>
              <a:t>na</a:t>
            </a:r>
            <a:r>
              <a:rPr lang="en-US" sz="2600" dirty="0"/>
              <a:t> </a:t>
            </a:r>
            <a:r>
              <a:rPr lang="en-US" sz="2600" dirty="0" err="1"/>
              <a:t>poslu</a:t>
            </a:r>
            <a:r>
              <a:rPr lang="en-US" sz="2600" dirty="0"/>
              <a:t> </a:t>
            </a:r>
            <a:r>
              <a:rPr lang="en-US" sz="2600" dirty="0" err="1"/>
              <a:t>podrazumijeva</a:t>
            </a:r>
            <a:r>
              <a:rPr lang="en-US" sz="2600" dirty="0"/>
              <a:t> </a:t>
            </a:r>
            <a:r>
              <a:rPr lang="en-US" sz="2600" dirty="0" err="1"/>
              <a:t>svako</a:t>
            </a:r>
            <a:r>
              <a:rPr lang="en-US" sz="2600" dirty="0"/>
              <a:t> </a:t>
            </a:r>
            <a:r>
              <a:rPr lang="en-US" sz="2600" dirty="0" err="1"/>
              <a:t>psihičko</a:t>
            </a:r>
            <a:r>
              <a:rPr lang="en-US" sz="2600" dirty="0"/>
              <a:t> </a:t>
            </a:r>
            <a:r>
              <a:rPr lang="en-US" sz="2600" dirty="0" err="1"/>
              <a:t>ili</a:t>
            </a:r>
            <a:r>
              <a:rPr lang="en-US" sz="2600" dirty="0"/>
              <a:t> </a:t>
            </a:r>
            <a:r>
              <a:rPr lang="en-US" sz="2600" dirty="0" err="1"/>
              <a:t>pak</a:t>
            </a:r>
            <a:r>
              <a:rPr lang="en-US" sz="2600" dirty="0"/>
              <a:t> </a:t>
            </a:r>
            <a:r>
              <a:rPr lang="en-US" sz="2600" dirty="0" err="1"/>
              <a:t>verbalno</a:t>
            </a:r>
            <a:r>
              <a:rPr lang="en-US" sz="2600" dirty="0"/>
              <a:t> </a:t>
            </a:r>
            <a:r>
              <a:rPr lang="en-US" sz="2600" dirty="0" err="1"/>
              <a:t>zlostavljanje</a:t>
            </a:r>
            <a:r>
              <a:rPr lang="en-US" sz="2600" dirty="0"/>
              <a:t> </a:t>
            </a:r>
            <a:r>
              <a:rPr lang="en-US" sz="2600" dirty="0" err="1"/>
              <a:t>na</a:t>
            </a:r>
            <a:r>
              <a:rPr lang="en-US" sz="2600" dirty="0"/>
              <a:t> </a:t>
            </a:r>
            <a:r>
              <a:rPr lang="en-US" sz="2600" dirty="0" err="1"/>
              <a:t>radnom</a:t>
            </a:r>
            <a:r>
              <a:rPr lang="en-US" sz="2600" dirty="0"/>
              <a:t> </a:t>
            </a:r>
            <a:r>
              <a:rPr lang="en-US" sz="2600" dirty="0" err="1"/>
              <a:t>mjestu</a:t>
            </a:r>
            <a:r>
              <a:rPr lang="en-US" sz="2600" dirty="0"/>
              <a:t> </a:t>
            </a:r>
            <a:r>
              <a:rPr lang="en-US" sz="2600" dirty="0" err="1"/>
              <a:t>sa</a:t>
            </a:r>
            <a:r>
              <a:rPr lang="en-US" sz="2600" dirty="0"/>
              <a:t> </a:t>
            </a:r>
            <a:r>
              <a:rPr lang="en-US" sz="2600" dirty="0" err="1">
                <a:solidFill>
                  <a:srgbClr val="FF0000"/>
                </a:solidFill>
              </a:rPr>
              <a:t>namjerom</a:t>
            </a:r>
            <a:r>
              <a:rPr lang="en-US" sz="2600" dirty="0">
                <a:solidFill>
                  <a:srgbClr val="FF0000"/>
                </a:solidFill>
              </a:rPr>
              <a:t> </a:t>
            </a:r>
            <a:r>
              <a:rPr lang="en-US" sz="2600" dirty="0"/>
              <a:t>da se </a:t>
            </a:r>
            <a:r>
              <a:rPr lang="en-US" sz="2600" dirty="0" err="1"/>
              <a:t>obezvrijedi</a:t>
            </a:r>
            <a:r>
              <a:rPr lang="en-US" sz="2600" dirty="0"/>
              <a:t> rad </a:t>
            </a:r>
            <a:r>
              <a:rPr lang="en-US" sz="2600" dirty="0" err="1"/>
              <a:t>pojedinca</a:t>
            </a:r>
            <a:r>
              <a:rPr lang="en-US" sz="2600" dirty="0"/>
              <a:t> </a:t>
            </a:r>
            <a:r>
              <a:rPr lang="en-US" sz="2600" dirty="0" err="1"/>
              <a:t>ili</a:t>
            </a:r>
            <a:r>
              <a:rPr lang="en-US" sz="2600" dirty="0"/>
              <a:t> </a:t>
            </a:r>
            <a:r>
              <a:rPr lang="en-US" sz="2600" dirty="0" err="1"/>
              <a:t>grupe</a:t>
            </a:r>
            <a:r>
              <a:rPr lang="en-US" sz="2600" dirty="0"/>
              <a:t> (</a:t>
            </a:r>
            <a:r>
              <a:rPr lang="en-US" sz="2600" dirty="0" err="1"/>
              <a:t>kolektiva</a:t>
            </a:r>
            <a:r>
              <a:rPr lang="en-US" sz="2600" dirty="0"/>
              <a:t>). </a:t>
            </a:r>
            <a:r>
              <a:rPr lang="en-US" sz="2600" dirty="0" err="1"/>
              <a:t>Metode</a:t>
            </a:r>
            <a:r>
              <a:rPr lang="en-US" sz="2600" dirty="0"/>
              <a:t> </a:t>
            </a:r>
            <a:r>
              <a:rPr lang="en-US" sz="2600" dirty="0" err="1"/>
              <a:t>ovakvog</a:t>
            </a:r>
            <a:r>
              <a:rPr lang="en-US" sz="2600" dirty="0"/>
              <a:t> </a:t>
            </a:r>
            <a:r>
              <a:rPr lang="en-US" sz="2600" dirty="0" err="1"/>
              <a:t>postupka</a:t>
            </a:r>
            <a:r>
              <a:rPr lang="en-US" sz="2600" dirty="0"/>
              <a:t> </a:t>
            </a:r>
            <a:r>
              <a:rPr lang="en-US" sz="2600" dirty="0" err="1"/>
              <a:t>su</a:t>
            </a:r>
            <a:r>
              <a:rPr lang="en-US" sz="2600" dirty="0"/>
              <a:t> </a:t>
            </a:r>
            <a:r>
              <a:rPr lang="en-US" sz="2600" dirty="0" err="1"/>
              <a:t>najrazličitije</a:t>
            </a:r>
            <a:r>
              <a:rPr lang="en-US" sz="2600" dirty="0"/>
              <a:t>, a </a:t>
            </a:r>
            <a:r>
              <a:rPr lang="en-US" sz="2600" dirty="0" err="1"/>
              <a:t>najuobičajnije</a:t>
            </a:r>
            <a:r>
              <a:rPr lang="en-US" sz="2600" dirty="0"/>
              <a:t> </a:t>
            </a:r>
            <a:r>
              <a:rPr lang="en-US" sz="2600" dirty="0" err="1"/>
              <a:t>su</a:t>
            </a:r>
            <a:r>
              <a:rPr lang="en-US" sz="2600" dirty="0"/>
              <a:t> </a:t>
            </a:r>
            <a:r>
              <a:rPr lang="en-US" sz="2600" dirty="0" err="1"/>
              <a:t>širenje</a:t>
            </a:r>
            <a:r>
              <a:rPr lang="en-US" sz="2600" dirty="0"/>
              <a:t> </a:t>
            </a:r>
            <a:r>
              <a:rPr lang="en-US" sz="2600" dirty="0" err="1"/>
              <a:t>zlonamjernih</a:t>
            </a:r>
            <a:r>
              <a:rPr lang="en-US" sz="2600" dirty="0"/>
              <a:t> </a:t>
            </a:r>
            <a:r>
              <a:rPr lang="en-US" sz="2600" dirty="0" err="1"/>
              <a:t>glasina</a:t>
            </a:r>
            <a:r>
              <a:rPr lang="en-US" sz="2600" dirty="0"/>
              <a:t>, </a:t>
            </a:r>
            <a:r>
              <a:rPr lang="en-US" sz="2600" dirty="0" err="1"/>
              <a:t>ogovaranja</a:t>
            </a:r>
            <a:r>
              <a:rPr lang="en-US" sz="2600" dirty="0"/>
              <a:t> </a:t>
            </a:r>
            <a:r>
              <a:rPr lang="en-US" sz="2600" dirty="0" err="1"/>
              <a:t>ili</a:t>
            </a:r>
            <a:r>
              <a:rPr lang="en-US" sz="2600" dirty="0"/>
              <a:t> </a:t>
            </a:r>
            <a:r>
              <a:rPr lang="en-US" sz="2600" dirty="0" err="1"/>
              <a:t>prenošenje</a:t>
            </a:r>
            <a:r>
              <a:rPr lang="en-US" sz="2600" dirty="0"/>
              <a:t> </a:t>
            </a:r>
            <a:r>
              <a:rPr lang="en-US" sz="2600" dirty="0" err="1"/>
              <a:t>podataka</a:t>
            </a:r>
            <a:r>
              <a:rPr lang="en-US" sz="2600" dirty="0"/>
              <a:t> </a:t>
            </a:r>
            <a:r>
              <a:rPr lang="en-US" sz="2600" dirty="0" err="1"/>
              <a:t>koji</a:t>
            </a:r>
            <a:r>
              <a:rPr lang="en-US" sz="2600" dirty="0"/>
              <a:t> </a:t>
            </a:r>
            <a:r>
              <a:rPr lang="en-US" sz="2600" dirty="0" err="1"/>
              <a:t>nisu</a:t>
            </a:r>
            <a:r>
              <a:rPr lang="en-US" sz="2600" dirty="0"/>
              <a:t> </a:t>
            </a:r>
            <a:r>
              <a:rPr lang="en-US" sz="2600" dirty="0" err="1"/>
              <a:t>istiniti</a:t>
            </a:r>
            <a:r>
              <a:rPr lang="en-US" sz="2600" dirty="0"/>
              <a:t>, </a:t>
            </a:r>
            <a:r>
              <a:rPr lang="en-US" sz="2600" dirty="0" err="1"/>
              <a:t>isključenje</a:t>
            </a:r>
            <a:r>
              <a:rPr lang="en-US" sz="2600" dirty="0"/>
              <a:t> </a:t>
            </a:r>
            <a:r>
              <a:rPr lang="en-US" sz="2600" dirty="0" err="1"/>
              <a:t>ili</a:t>
            </a:r>
            <a:r>
              <a:rPr lang="en-US" sz="2600" dirty="0"/>
              <a:t> </a:t>
            </a:r>
            <a:r>
              <a:rPr lang="en-US" sz="2600" dirty="0" err="1"/>
              <a:t>socijalna</a:t>
            </a:r>
            <a:r>
              <a:rPr lang="en-US" sz="2600" dirty="0"/>
              <a:t> </a:t>
            </a:r>
            <a:r>
              <a:rPr lang="en-US" sz="2600" dirty="0" err="1"/>
              <a:t>izolacija</a:t>
            </a:r>
            <a:r>
              <a:rPr lang="en-US" sz="2600" dirty="0"/>
              <a:t> </a:t>
            </a:r>
            <a:r>
              <a:rPr lang="en-US" sz="2600" dirty="0" err="1"/>
              <a:t>osobe</a:t>
            </a:r>
            <a:r>
              <a:rPr lang="en-US" sz="2600" dirty="0"/>
              <a:t>, </a:t>
            </a:r>
            <a:r>
              <a:rPr lang="en-US" sz="2600" dirty="0" err="1"/>
              <a:t>zastrašivanje</a:t>
            </a:r>
            <a:r>
              <a:rPr lang="en-US" sz="2600" dirty="0"/>
              <a:t>, </a:t>
            </a:r>
            <a:r>
              <a:rPr lang="en-US" sz="2600" dirty="0" err="1"/>
              <a:t>podcjenjivanje</a:t>
            </a:r>
            <a:r>
              <a:rPr lang="en-US" sz="2600" dirty="0"/>
              <a:t> </a:t>
            </a:r>
            <a:r>
              <a:rPr lang="en-US" sz="2600" dirty="0" err="1"/>
              <a:t>ili</a:t>
            </a:r>
            <a:r>
              <a:rPr lang="en-US" sz="2600" dirty="0"/>
              <a:t> </a:t>
            </a:r>
            <a:r>
              <a:rPr lang="en-US" sz="2600" dirty="0" err="1"/>
              <a:t>namjerno</a:t>
            </a:r>
            <a:r>
              <a:rPr lang="en-US" sz="2600" dirty="0"/>
              <a:t> </a:t>
            </a:r>
            <a:r>
              <a:rPr lang="en-US" sz="2600" dirty="0" err="1"/>
              <a:t>omalovažavanje</a:t>
            </a:r>
            <a:r>
              <a:rPr lang="en-US" sz="2600" dirty="0"/>
              <a:t> </a:t>
            </a:r>
            <a:r>
              <a:rPr lang="en-US" sz="2600" dirty="0" err="1"/>
              <a:t>onoga</a:t>
            </a:r>
            <a:r>
              <a:rPr lang="en-US" sz="2600" dirty="0"/>
              <a:t> </a:t>
            </a:r>
            <a:r>
              <a:rPr lang="en-US" sz="2600" dirty="0" err="1"/>
              <a:t>što</a:t>
            </a:r>
            <a:r>
              <a:rPr lang="en-US" sz="2600" dirty="0"/>
              <a:t> </a:t>
            </a:r>
            <a:r>
              <a:rPr lang="en-US" sz="2600" dirty="0" err="1"/>
              <a:t>osoba</a:t>
            </a:r>
            <a:r>
              <a:rPr lang="en-US" sz="2600" dirty="0"/>
              <a:t> </a:t>
            </a:r>
            <a:r>
              <a:rPr lang="en-US" sz="2600" dirty="0" err="1"/>
              <a:t>radi</a:t>
            </a:r>
            <a:r>
              <a:rPr lang="en-US" sz="2600" dirty="0"/>
              <a:t>, </a:t>
            </a:r>
            <a:r>
              <a:rPr lang="en-US" sz="2600" dirty="0" err="1"/>
              <a:t>fizičko</a:t>
            </a:r>
            <a:r>
              <a:rPr lang="en-US" sz="2600" dirty="0"/>
              <a:t> </a:t>
            </a:r>
            <a:r>
              <a:rPr lang="en-US" sz="2600" dirty="0" err="1"/>
              <a:t>zlostavljanje</a:t>
            </a:r>
            <a:r>
              <a:rPr lang="en-US" sz="2600" dirty="0"/>
              <a:t> </a:t>
            </a:r>
            <a:r>
              <a:rPr lang="en-US" sz="2600" dirty="0" err="1"/>
              <a:t>ili</a:t>
            </a:r>
            <a:r>
              <a:rPr lang="en-US" sz="2600" dirty="0"/>
              <a:t> </a:t>
            </a:r>
            <a:r>
              <a:rPr lang="en-US" sz="2600" dirty="0" err="1"/>
              <a:t>prijetnja</a:t>
            </a:r>
            <a:r>
              <a:rPr lang="en-US" sz="2600" dirty="0"/>
              <a:t> </a:t>
            </a:r>
            <a:r>
              <a:rPr lang="en-US" sz="2600" dirty="0" err="1"/>
              <a:t>zlostavljanjem</a:t>
            </a:r>
            <a:r>
              <a:rPr lang="en-US" sz="2600" dirty="0"/>
              <a:t>, </a:t>
            </a:r>
            <a:r>
              <a:rPr lang="en-US" sz="2600" dirty="0" err="1"/>
              <a:t>vikanje</a:t>
            </a:r>
            <a:r>
              <a:rPr lang="en-US" sz="2600" dirty="0"/>
              <a:t> </a:t>
            </a:r>
            <a:r>
              <a:rPr lang="en-US" sz="2600" dirty="0" err="1"/>
              <a:t>ili</a:t>
            </a:r>
            <a:r>
              <a:rPr lang="en-US" sz="2600" dirty="0"/>
              <a:t> </a:t>
            </a:r>
            <a:r>
              <a:rPr lang="en-US" sz="2600" dirty="0" err="1"/>
              <a:t>upotreba</a:t>
            </a:r>
            <a:r>
              <a:rPr lang="en-US" sz="2600" dirty="0"/>
              <a:t> </a:t>
            </a:r>
            <a:r>
              <a:rPr lang="en-US" sz="2600" dirty="0" err="1"/>
              <a:t>prostih</a:t>
            </a:r>
            <a:r>
              <a:rPr lang="en-US" sz="2600" dirty="0"/>
              <a:t> </a:t>
            </a:r>
            <a:r>
              <a:rPr lang="en-US" sz="2600" dirty="0" err="1"/>
              <a:t>riječi</a:t>
            </a:r>
            <a:r>
              <a:rPr lang="en-US" sz="2600" dirty="0"/>
              <a:t>, </a:t>
            </a:r>
            <a:r>
              <a:rPr lang="en-US" sz="2600" dirty="0" err="1"/>
              <a:t>stalno</a:t>
            </a:r>
            <a:r>
              <a:rPr lang="en-US" sz="2600" dirty="0"/>
              <a:t> i </a:t>
            </a:r>
            <a:r>
              <a:rPr lang="en-US" sz="2600" dirty="0" err="1"/>
              <a:t>uporno</a:t>
            </a:r>
            <a:r>
              <a:rPr lang="en-US" sz="2600" dirty="0"/>
              <a:t> </a:t>
            </a:r>
            <a:r>
              <a:rPr lang="en-US" sz="2600" dirty="0" err="1"/>
              <a:t>kritiziranje</a:t>
            </a:r>
            <a:r>
              <a:rPr lang="en-US" sz="2600" dirty="0"/>
              <a:t>, </a:t>
            </a:r>
            <a:r>
              <a:rPr lang="en-US" sz="2600" dirty="0" err="1"/>
              <a:t>podcjenjivanje</a:t>
            </a:r>
            <a:r>
              <a:rPr lang="en-US" sz="2600" dirty="0"/>
              <a:t> </a:t>
            </a:r>
            <a:r>
              <a:rPr lang="en-US" sz="2600" dirty="0" err="1"/>
              <a:t>stavova</a:t>
            </a:r>
            <a:r>
              <a:rPr lang="en-US" sz="2600" dirty="0"/>
              <a:t> i </a:t>
            </a:r>
            <a:r>
              <a:rPr lang="en-US" sz="2600" dirty="0" err="1"/>
              <a:t>mišljenja</a:t>
            </a:r>
            <a:r>
              <a:rPr lang="en-US" sz="2600" dirty="0"/>
              <a:t>, </a:t>
            </a:r>
            <a:r>
              <a:rPr lang="en-US" sz="2600" dirty="0" err="1"/>
              <a:t>nezasluženo</a:t>
            </a:r>
            <a:r>
              <a:rPr lang="en-US" sz="2600" dirty="0"/>
              <a:t> </a:t>
            </a:r>
            <a:r>
              <a:rPr lang="en-US" sz="2600" dirty="0" err="1"/>
              <a:t>kažnjavanje</a:t>
            </a:r>
            <a:r>
              <a:rPr lang="en-US" sz="2600" dirty="0"/>
              <a:t>, </a:t>
            </a:r>
            <a:r>
              <a:rPr lang="en-US" sz="2600" dirty="0" err="1"/>
              <a:t>sprečavanje</a:t>
            </a:r>
            <a:r>
              <a:rPr lang="en-US" sz="2600" dirty="0"/>
              <a:t> </a:t>
            </a:r>
            <a:r>
              <a:rPr lang="en-US" sz="2600" dirty="0" err="1"/>
              <a:t>napredovanja</a:t>
            </a:r>
            <a:r>
              <a:rPr lang="en-US" sz="2600" dirty="0"/>
              <a:t>, </a:t>
            </a:r>
            <a:r>
              <a:rPr lang="en-US" sz="2600" dirty="0" err="1"/>
              <a:t>stručnog</a:t>
            </a:r>
            <a:r>
              <a:rPr lang="en-US" sz="2600" dirty="0"/>
              <a:t> </a:t>
            </a:r>
            <a:r>
              <a:rPr lang="en-US" sz="2600" dirty="0" err="1"/>
              <a:t>usavršavanja</a:t>
            </a:r>
            <a:r>
              <a:rPr lang="en-US" sz="2600" dirty="0"/>
              <a:t>, </a:t>
            </a:r>
            <a:r>
              <a:rPr lang="en-US" sz="2600" dirty="0" err="1"/>
              <a:t>odlaska</a:t>
            </a:r>
            <a:r>
              <a:rPr lang="en-US" sz="2600" dirty="0"/>
              <a:t> </a:t>
            </a:r>
            <a:r>
              <a:rPr lang="en-US" sz="2600" dirty="0" err="1"/>
              <a:t>na</a:t>
            </a:r>
            <a:r>
              <a:rPr lang="en-US" sz="2600" dirty="0"/>
              <a:t> </a:t>
            </a:r>
            <a:r>
              <a:rPr lang="en-US" sz="2600" dirty="0" err="1"/>
              <a:t>odmor</a:t>
            </a:r>
            <a:r>
              <a:rPr lang="en-US" sz="2600" dirty="0"/>
              <a:t>, </a:t>
            </a:r>
            <a:r>
              <a:rPr lang="en-US" sz="2600" dirty="0" err="1"/>
              <a:t>uzimanje</a:t>
            </a:r>
            <a:r>
              <a:rPr lang="en-US" sz="2600" dirty="0"/>
              <a:t> </a:t>
            </a:r>
            <a:r>
              <a:rPr lang="en-US" sz="2600" dirty="0" err="1"/>
              <a:t>osobnih</a:t>
            </a:r>
            <a:r>
              <a:rPr lang="en-US" sz="2600" dirty="0"/>
              <a:t> </a:t>
            </a:r>
            <a:r>
              <a:rPr lang="en-US" sz="2600" dirty="0" err="1"/>
              <a:t>stvari</a:t>
            </a:r>
            <a:r>
              <a:rPr lang="en-US" sz="2600" dirty="0"/>
              <a:t> </a:t>
            </a:r>
            <a:r>
              <a:rPr lang="en-US" sz="2600" dirty="0" err="1"/>
              <a:t>ili</a:t>
            </a:r>
            <a:r>
              <a:rPr lang="en-US" sz="2600" dirty="0"/>
              <a:t> </a:t>
            </a:r>
            <a:r>
              <a:rPr lang="en-US" sz="2600" dirty="0" err="1"/>
              <a:t>radne</a:t>
            </a:r>
            <a:r>
              <a:rPr lang="en-US" sz="2600" dirty="0"/>
              <a:t> </a:t>
            </a:r>
            <a:r>
              <a:rPr lang="en-US" sz="2600" dirty="0" err="1"/>
              <a:t>opreme</a:t>
            </a:r>
            <a:r>
              <a:rPr lang="en-US" sz="2600" dirty="0"/>
              <a:t>.” </a:t>
            </a:r>
            <a:endParaRPr lang="hr-HR" sz="2600" dirty="0" smtClean="0"/>
          </a:p>
          <a:p>
            <a:pPr marL="0" indent="0">
              <a:buNone/>
            </a:pPr>
            <a:r>
              <a:rPr lang="en-US" sz="2600" dirty="0" smtClean="0"/>
              <a:t>(</a:t>
            </a:r>
            <a:r>
              <a:rPr lang="en-US" sz="2600" dirty="0" err="1"/>
              <a:t>Presuda</a:t>
            </a:r>
            <a:r>
              <a:rPr lang="en-US" sz="2600" dirty="0"/>
              <a:t> VRHOVNI SUD  FEDERACIJE BOSNE I HERCEGOVINE, </a:t>
            </a:r>
            <a:r>
              <a:rPr lang="en-US" sz="2600" dirty="0" err="1"/>
              <a:t>Broj</a:t>
            </a:r>
            <a:r>
              <a:rPr lang="en-US" sz="2600" dirty="0"/>
              <a:t>: 65 0 </a:t>
            </a:r>
            <a:r>
              <a:rPr lang="en-US" sz="2600" dirty="0" err="1"/>
              <a:t>Rs</a:t>
            </a:r>
            <a:r>
              <a:rPr lang="en-US" sz="2600" dirty="0"/>
              <a:t> 685026 23 Rev, Sarajevo, 12.12.2023. </a:t>
            </a:r>
            <a:r>
              <a:rPr lang="en-US" sz="2600" dirty="0" err="1"/>
              <a:t>godine</a:t>
            </a:r>
            <a:r>
              <a:rPr lang="en-US" sz="2600" dirty="0"/>
              <a:t>) </a:t>
            </a:r>
          </a:p>
          <a:p>
            <a:pPr marL="0" indent="0">
              <a:buNone/>
            </a:pPr>
            <a:r>
              <a:rPr lang="en-US" dirty="0"/>
              <a:t> </a:t>
            </a:r>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99908664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76672"/>
            <a:ext cx="8003232" cy="5714999"/>
          </a:xfrm>
        </p:spPr>
        <p:txBody>
          <a:bodyPr>
            <a:normAutofit fontScale="92500" lnSpcReduction="10000"/>
          </a:bodyPr>
          <a:lstStyle/>
          <a:p>
            <a:pPr marL="0" indent="0">
              <a:buNone/>
            </a:pPr>
            <a:r>
              <a:rPr lang="hr-HR" sz="2400" b="1" dirty="0" smtClean="0"/>
              <a:t>Teret dokazivanja:</a:t>
            </a:r>
          </a:p>
          <a:p>
            <a:pPr marL="0" indent="0">
              <a:buNone/>
            </a:pPr>
            <a:endParaRPr lang="hr-HR" sz="2000" dirty="0" smtClean="0"/>
          </a:p>
          <a:p>
            <a:pPr marL="0" indent="0">
              <a:buNone/>
            </a:pPr>
            <a:r>
              <a:rPr lang="en-US" sz="2400" dirty="0" smtClean="0"/>
              <a:t>“</a:t>
            </a:r>
            <a:r>
              <a:rPr lang="en-US" sz="2400" dirty="0" err="1"/>
              <a:t>Prema</a:t>
            </a:r>
            <a:r>
              <a:rPr lang="en-US" sz="2400" dirty="0"/>
              <a:t> </a:t>
            </a:r>
            <a:r>
              <a:rPr lang="en-US" sz="2400" dirty="0" err="1"/>
              <a:t>odredbi</a:t>
            </a:r>
            <a:r>
              <a:rPr lang="en-US" sz="2400" dirty="0"/>
              <a:t> </a:t>
            </a:r>
            <a:r>
              <a:rPr lang="en-US" sz="2400" dirty="0" err="1"/>
              <a:t>člana</a:t>
            </a:r>
            <a:r>
              <a:rPr lang="en-US" sz="2400" dirty="0"/>
              <a:t> 15. </a:t>
            </a:r>
            <a:r>
              <a:rPr lang="en-US" sz="2400" dirty="0" err="1"/>
              <a:t>stav</a:t>
            </a:r>
            <a:r>
              <a:rPr lang="en-US" sz="2400" dirty="0"/>
              <a:t> 1. ZZD </a:t>
            </a:r>
            <a:r>
              <a:rPr lang="en-US" sz="2400" dirty="0" err="1"/>
              <a:t>BiH</a:t>
            </a:r>
            <a:r>
              <a:rPr lang="en-US" sz="2400" dirty="0"/>
              <a:t>, </a:t>
            </a:r>
            <a:r>
              <a:rPr lang="en-US" sz="2400" dirty="0" err="1"/>
              <a:t>kada</a:t>
            </a:r>
            <a:r>
              <a:rPr lang="en-US" sz="2400" dirty="0"/>
              <a:t> lice </a:t>
            </a:r>
            <a:r>
              <a:rPr lang="en-US" sz="2400" dirty="0" err="1"/>
              <a:t>ili</a:t>
            </a:r>
            <a:r>
              <a:rPr lang="en-US" sz="2400" dirty="0"/>
              <a:t> </a:t>
            </a:r>
            <a:r>
              <a:rPr lang="en-US" sz="2400" dirty="0" err="1"/>
              <a:t>grupa</a:t>
            </a:r>
            <a:r>
              <a:rPr lang="en-US" sz="2400" dirty="0"/>
              <a:t> </a:t>
            </a:r>
            <a:r>
              <a:rPr lang="en-US" sz="2400" dirty="0" err="1"/>
              <a:t>lica</a:t>
            </a:r>
            <a:r>
              <a:rPr lang="en-US" sz="2400" dirty="0"/>
              <a:t> u </a:t>
            </a:r>
            <a:r>
              <a:rPr lang="en-US" sz="2400" dirty="0" err="1"/>
              <a:t>svim</a:t>
            </a:r>
            <a:r>
              <a:rPr lang="en-US" sz="2400" dirty="0"/>
              <a:t> </a:t>
            </a:r>
            <a:r>
              <a:rPr lang="en-US" sz="2400" dirty="0" err="1"/>
              <a:t>postupcima</a:t>
            </a:r>
            <a:r>
              <a:rPr lang="en-US" sz="2400" dirty="0"/>
              <a:t> </a:t>
            </a:r>
            <a:r>
              <a:rPr lang="en-US" sz="2400" dirty="0" err="1"/>
              <a:t>predviđenim</a:t>
            </a:r>
            <a:r>
              <a:rPr lang="en-US" sz="2400" dirty="0"/>
              <a:t> </a:t>
            </a:r>
            <a:r>
              <a:rPr lang="en-US" sz="2400" dirty="0" err="1"/>
              <a:t>ovim</a:t>
            </a:r>
            <a:r>
              <a:rPr lang="en-US" sz="2400" dirty="0"/>
              <a:t> </a:t>
            </a:r>
            <a:r>
              <a:rPr lang="en-US" sz="2400" dirty="0" err="1"/>
              <a:t>zakonom</a:t>
            </a:r>
            <a:r>
              <a:rPr lang="en-US" sz="2400" dirty="0"/>
              <a:t>, </a:t>
            </a:r>
            <a:r>
              <a:rPr lang="en-US" sz="2400" dirty="0" err="1"/>
              <a:t>na</a:t>
            </a:r>
            <a:r>
              <a:rPr lang="en-US" sz="2400" dirty="0"/>
              <a:t> </a:t>
            </a:r>
            <a:r>
              <a:rPr lang="en-US" sz="2400" dirty="0" err="1"/>
              <a:t>osnovu</a:t>
            </a:r>
            <a:r>
              <a:rPr lang="en-US" sz="2400" dirty="0"/>
              <a:t> </a:t>
            </a:r>
            <a:r>
              <a:rPr lang="en-US" sz="2400" dirty="0" err="1"/>
              <a:t>njima</a:t>
            </a:r>
            <a:r>
              <a:rPr lang="en-US" sz="2400" dirty="0"/>
              <a:t> </a:t>
            </a:r>
            <a:r>
              <a:rPr lang="en-US" sz="2400" dirty="0" err="1"/>
              <a:t>raspoloživih</a:t>
            </a:r>
            <a:r>
              <a:rPr lang="en-US" sz="2400" dirty="0"/>
              <a:t> </a:t>
            </a:r>
            <a:r>
              <a:rPr lang="en-US" sz="2400" dirty="0" err="1"/>
              <a:t>dokaza</a:t>
            </a:r>
            <a:r>
              <a:rPr lang="en-US" sz="2400" dirty="0"/>
              <a:t>, </a:t>
            </a:r>
            <a:r>
              <a:rPr lang="en-US" sz="2400" b="1" dirty="0" err="1">
                <a:solidFill>
                  <a:srgbClr val="FF0000"/>
                </a:solidFill>
              </a:rPr>
              <a:t>učine</a:t>
            </a:r>
            <a:r>
              <a:rPr lang="en-US" sz="2400" b="1" dirty="0">
                <a:solidFill>
                  <a:srgbClr val="FF0000"/>
                </a:solidFill>
              </a:rPr>
              <a:t> </a:t>
            </a:r>
            <a:r>
              <a:rPr lang="en-US" sz="2400" b="1" dirty="0" err="1">
                <a:solidFill>
                  <a:srgbClr val="FF0000"/>
                </a:solidFill>
              </a:rPr>
              <a:t>vjerovatnim</a:t>
            </a:r>
            <a:r>
              <a:rPr lang="en-US" sz="2400" b="1" dirty="0">
                <a:solidFill>
                  <a:srgbClr val="FF0000"/>
                </a:solidFill>
              </a:rPr>
              <a:t> </a:t>
            </a:r>
            <a:r>
              <a:rPr lang="en-US" sz="2400" dirty="0"/>
              <a:t>da je </a:t>
            </a:r>
            <a:r>
              <a:rPr lang="en-US" sz="2400" dirty="0" err="1"/>
              <a:t>došlo</a:t>
            </a:r>
            <a:r>
              <a:rPr lang="en-US" sz="2400" dirty="0"/>
              <a:t> do </a:t>
            </a:r>
            <a:r>
              <a:rPr lang="en-US" sz="2400" dirty="0" err="1"/>
              <a:t>mobinga</a:t>
            </a:r>
            <a:r>
              <a:rPr lang="en-US" sz="2400" dirty="0"/>
              <a:t>, </a:t>
            </a:r>
            <a:r>
              <a:rPr lang="en-US" sz="2400" dirty="0" err="1"/>
              <a:t>teret</a:t>
            </a:r>
            <a:r>
              <a:rPr lang="en-US" sz="2400" dirty="0"/>
              <a:t> </a:t>
            </a:r>
            <a:r>
              <a:rPr lang="en-US" sz="2400" dirty="0" err="1"/>
              <a:t>dokazivanja</a:t>
            </a:r>
            <a:r>
              <a:rPr lang="en-US" sz="2400" dirty="0"/>
              <a:t> da </a:t>
            </a:r>
            <a:r>
              <a:rPr lang="en-US" sz="2400" dirty="0" err="1"/>
              <a:t>nije</a:t>
            </a:r>
            <a:r>
              <a:rPr lang="en-US" sz="2400" dirty="0"/>
              <a:t> </a:t>
            </a:r>
            <a:r>
              <a:rPr lang="en-US" sz="2400" dirty="0" err="1"/>
              <a:t>došlo</a:t>
            </a:r>
            <a:r>
              <a:rPr lang="en-US" sz="2400" dirty="0"/>
              <a:t> do </a:t>
            </a:r>
            <a:r>
              <a:rPr lang="en-US" sz="2400" dirty="0" err="1"/>
              <a:t>mobinga</a:t>
            </a:r>
            <a:r>
              <a:rPr lang="en-US" sz="2400" dirty="0"/>
              <a:t> </a:t>
            </a:r>
            <a:r>
              <a:rPr lang="en-US" sz="2400" dirty="0" err="1"/>
              <a:t>leži</a:t>
            </a:r>
            <a:r>
              <a:rPr lang="en-US" sz="2400" dirty="0"/>
              <a:t> </a:t>
            </a:r>
            <a:r>
              <a:rPr lang="en-US" sz="2400" dirty="0" err="1"/>
              <a:t>na</a:t>
            </a:r>
            <a:r>
              <a:rPr lang="en-US" sz="2400" dirty="0"/>
              <a:t> </a:t>
            </a:r>
            <a:r>
              <a:rPr lang="en-US" sz="2400" dirty="0" err="1"/>
              <a:t>suprotnoj</a:t>
            </a:r>
            <a:r>
              <a:rPr lang="en-US" sz="2400" dirty="0"/>
              <a:t> </a:t>
            </a:r>
            <a:r>
              <a:rPr lang="en-US" sz="2400" dirty="0" err="1"/>
              <a:t>strani</a:t>
            </a:r>
            <a:r>
              <a:rPr lang="en-US" sz="2400" dirty="0"/>
              <a:t>. </a:t>
            </a:r>
            <a:r>
              <a:rPr lang="en-US" sz="2400" dirty="0" err="1"/>
              <a:t>Stepen</a:t>
            </a:r>
            <a:r>
              <a:rPr lang="en-US" sz="2400" dirty="0"/>
              <a:t> </a:t>
            </a:r>
            <a:r>
              <a:rPr lang="en-US" sz="2400" dirty="0" err="1"/>
              <a:t>vjerovatnosti</a:t>
            </a:r>
            <a:r>
              <a:rPr lang="en-US" sz="2400" dirty="0"/>
              <a:t> da je </a:t>
            </a:r>
            <a:r>
              <a:rPr lang="en-US" sz="2400" dirty="0" err="1"/>
              <a:t>došlo</a:t>
            </a:r>
            <a:r>
              <a:rPr lang="en-US" sz="2400" dirty="0"/>
              <a:t> do </a:t>
            </a:r>
            <a:r>
              <a:rPr lang="en-US" sz="2400" dirty="0" err="1"/>
              <a:t>mobinga</a:t>
            </a:r>
            <a:r>
              <a:rPr lang="en-US" sz="2400" dirty="0"/>
              <a:t>, </a:t>
            </a:r>
            <a:r>
              <a:rPr lang="en-US" sz="2400" dirty="0" err="1"/>
              <a:t>koga</a:t>
            </a:r>
            <a:r>
              <a:rPr lang="en-US" sz="2400" dirty="0"/>
              <a:t> </a:t>
            </a:r>
            <a:r>
              <a:rPr lang="en-US" sz="2400" dirty="0" err="1"/>
              <a:t>ima</a:t>
            </a:r>
            <a:r>
              <a:rPr lang="en-US" sz="2400" dirty="0"/>
              <a:t> u </a:t>
            </a:r>
            <a:r>
              <a:rPr lang="en-US" sz="2400" dirty="0" err="1"/>
              <a:t>vidu</a:t>
            </a:r>
            <a:r>
              <a:rPr lang="en-US" sz="2400" dirty="0"/>
              <a:t> </a:t>
            </a:r>
            <a:r>
              <a:rPr lang="en-US" sz="2400" dirty="0" err="1"/>
              <a:t>odredba</a:t>
            </a:r>
            <a:r>
              <a:rPr lang="en-US" sz="2400" dirty="0"/>
              <a:t> </a:t>
            </a:r>
            <a:r>
              <a:rPr lang="en-US" sz="2400" dirty="0" err="1"/>
              <a:t>člana</a:t>
            </a:r>
            <a:r>
              <a:rPr lang="en-US" sz="2400" dirty="0"/>
              <a:t> 15. </a:t>
            </a:r>
            <a:r>
              <a:rPr lang="en-US" sz="2400" dirty="0" err="1"/>
              <a:t>stav</a:t>
            </a:r>
            <a:r>
              <a:rPr lang="en-US" sz="2400" dirty="0"/>
              <a:t> 1. ZZD </a:t>
            </a:r>
            <a:r>
              <a:rPr lang="en-US" sz="2400" dirty="0" err="1"/>
              <a:t>BiH</a:t>
            </a:r>
            <a:r>
              <a:rPr lang="en-US" sz="2400" dirty="0"/>
              <a:t>, je </a:t>
            </a:r>
            <a:r>
              <a:rPr lang="en-US" sz="2400" dirty="0" err="1">
                <a:solidFill>
                  <a:srgbClr val="FF0000"/>
                </a:solidFill>
              </a:rPr>
              <a:t>pretežna</a:t>
            </a:r>
            <a:r>
              <a:rPr lang="en-US" sz="2400" dirty="0"/>
              <a:t>, a ne </a:t>
            </a:r>
            <a:r>
              <a:rPr lang="en-US" sz="2400" dirty="0" err="1"/>
              <a:t>visoka</a:t>
            </a:r>
            <a:r>
              <a:rPr lang="en-US" sz="2400" dirty="0"/>
              <a:t> </a:t>
            </a:r>
            <a:r>
              <a:rPr lang="en-US" sz="2400" dirty="0" err="1"/>
              <a:t>vjerovatnoća</a:t>
            </a:r>
            <a:r>
              <a:rPr lang="en-US" sz="2400" dirty="0"/>
              <a:t>. </a:t>
            </a:r>
            <a:r>
              <a:rPr lang="en-US" sz="2400" dirty="0" err="1"/>
              <a:t>Pretežna</a:t>
            </a:r>
            <a:r>
              <a:rPr lang="en-US" sz="2400" dirty="0"/>
              <a:t> </a:t>
            </a:r>
            <a:r>
              <a:rPr lang="en-US" sz="2400" dirty="0" err="1"/>
              <a:t>vjerovatnoća</a:t>
            </a:r>
            <a:r>
              <a:rPr lang="en-US" sz="2400" dirty="0"/>
              <a:t> </a:t>
            </a:r>
            <a:r>
              <a:rPr lang="en-US" sz="2400" dirty="0" err="1"/>
              <a:t>postoji</a:t>
            </a:r>
            <a:r>
              <a:rPr lang="en-US" sz="2400" dirty="0"/>
              <a:t> </a:t>
            </a:r>
            <a:r>
              <a:rPr lang="en-US" sz="2400" dirty="0" err="1"/>
              <a:t>kada</a:t>
            </a:r>
            <a:r>
              <a:rPr lang="en-US" sz="2400" dirty="0"/>
              <a:t> se </a:t>
            </a:r>
            <a:r>
              <a:rPr lang="en-US" sz="2400" dirty="0" err="1"/>
              <a:t>zaključak</a:t>
            </a:r>
            <a:r>
              <a:rPr lang="en-US" sz="2400" dirty="0"/>
              <a:t> o </a:t>
            </a:r>
            <a:r>
              <a:rPr lang="en-US" sz="2400" dirty="0" err="1"/>
              <a:t>postojanju</a:t>
            </a:r>
            <a:r>
              <a:rPr lang="en-US" sz="2400" dirty="0"/>
              <a:t> </a:t>
            </a:r>
            <a:r>
              <a:rPr lang="en-US" sz="2400" dirty="0" err="1"/>
              <a:t>mobinga</a:t>
            </a:r>
            <a:r>
              <a:rPr lang="en-US" sz="2400" dirty="0"/>
              <a:t> </a:t>
            </a:r>
            <a:r>
              <a:rPr lang="en-US" sz="2400" dirty="0" err="1"/>
              <a:t>čini</a:t>
            </a:r>
            <a:r>
              <a:rPr lang="en-US" sz="2400" dirty="0"/>
              <a:t> </a:t>
            </a:r>
            <a:r>
              <a:rPr lang="en-US" sz="2400" dirty="0" err="1"/>
              <a:t>izglednijim</a:t>
            </a:r>
            <a:r>
              <a:rPr lang="en-US" sz="2400" dirty="0"/>
              <a:t> od </a:t>
            </a:r>
            <a:r>
              <a:rPr lang="en-US" sz="2400" dirty="0" err="1"/>
              <a:t>zaključka</a:t>
            </a:r>
            <a:r>
              <a:rPr lang="en-US" sz="2400" dirty="0"/>
              <a:t> da </a:t>
            </a:r>
            <a:r>
              <a:rPr lang="en-US" sz="2400" dirty="0" err="1"/>
              <a:t>mobinga</a:t>
            </a:r>
            <a:r>
              <a:rPr lang="en-US" sz="2400" dirty="0"/>
              <a:t> </a:t>
            </a:r>
            <a:r>
              <a:rPr lang="en-US" sz="2400" dirty="0" err="1"/>
              <a:t>nije</a:t>
            </a:r>
            <a:r>
              <a:rPr lang="en-US" sz="2400" dirty="0"/>
              <a:t> </a:t>
            </a:r>
            <a:r>
              <a:rPr lang="en-US" sz="2400" dirty="0" err="1"/>
              <a:t>bilo</a:t>
            </a:r>
            <a:r>
              <a:rPr lang="en-US" sz="2400" dirty="0"/>
              <a:t>, a </a:t>
            </a:r>
            <a:r>
              <a:rPr lang="en-US" sz="2400" dirty="0" err="1"/>
              <a:t>ti</a:t>
            </a:r>
            <a:r>
              <a:rPr lang="en-US" sz="2400" dirty="0"/>
              <a:t> </a:t>
            </a:r>
            <a:r>
              <a:rPr lang="en-US" sz="2400" dirty="0" err="1"/>
              <a:t>izgledi</a:t>
            </a:r>
            <a:r>
              <a:rPr lang="en-US" sz="2400" dirty="0"/>
              <a:t> se </a:t>
            </a:r>
            <a:r>
              <a:rPr lang="en-US" sz="2400" dirty="0" err="1"/>
              <a:t>zasnivaju</a:t>
            </a:r>
            <a:r>
              <a:rPr lang="en-US" sz="2400" dirty="0"/>
              <a:t> </a:t>
            </a:r>
            <a:r>
              <a:rPr lang="en-US" sz="2400" dirty="0" err="1"/>
              <a:t>na</a:t>
            </a:r>
            <a:r>
              <a:rPr lang="en-US" sz="2400" dirty="0"/>
              <a:t> </a:t>
            </a:r>
            <a:r>
              <a:rPr lang="en-US" sz="2400" dirty="0" err="1"/>
              <a:t>dokazima</a:t>
            </a:r>
            <a:r>
              <a:rPr lang="en-US" sz="2400" dirty="0"/>
              <a:t> </a:t>
            </a:r>
            <a:r>
              <a:rPr lang="en-US" sz="2400" dirty="0" err="1"/>
              <a:t>na</a:t>
            </a:r>
            <a:r>
              <a:rPr lang="en-US" sz="2400" dirty="0"/>
              <a:t> </a:t>
            </a:r>
            <a:r>
              <a:rPr lang="en-US" sz="2400" dirty="0" err="1"/>
              <a:t>kojima</a:t>
            </a:r>
            <a:r>
              <a:rPr lang="en-US" sz="2400" dirty="0"/>
              <a:t> se </a:t>
            </a:r>
            <a:r>
              <a:rPr lang="en-US" sz="2400" dirty="0" err="1"/>
              <a:t>zasniva</a:t>
            </a:r>
            <a:r>
              <a:rPr lang="en-US" sz="2400" dirty="0"/>
              <a:t> </a:t>
            </a:r>
            <a:r>
              <a:rPr lang="en-US" sz="2400" dirty="0" err="1"/>
              <a:t>tvrdnja</a:t>
            </a:r>
            <a:r>
              <a:rPr lang="en-US" sz="2400" dirty="0"/>
              <a:t> da je </a:t>
            </a:r>
            <a:r>
              <a:rPr lang="en-US" sz="2400" dirty="0" err="1"/>
              <a:t>došlo</a:t>
            </a:r>
            <a:r>
              <a:rPr lang="en-US" sz="2400" dirty="0"/>
              <a:t> do </a:t>
            </a:r>
            <a:r>
              <a:rPr lang="en-US" sz="2400" dirty="0" err="1"/>
              <a:t>mobinga</a:t>
            </a:r>
            <a:r>
              <a:rPr lang="en-US" sz="2400" dirty="0"/>
              <a:t>… </a:t>
            </a:r>
            <a:r>
              <a:rPr lang="en-US" sz="2400" dirty="0" err="1" smtClean="0"/>
              <a:t>Kada</a:t>
            </a:r>
            <a:r>
              <a:rPr lang="en-US" sz="2400" dirty="0" smtClean="0"/>
              <a:t> </a:t>
            </a:r>
            <a:r>
              <a:rPr lang="en-US" sz="2400" dirty="0" err="1"/>
              <a:t>tužiteljica</a:t>
            </a:r>
            <a:r>
              <a:rPr lang="en-US" sz="2400" dirty="0"/>
              <a:t> </a:t>
            </a:r>
            <a:r>
              <a:rPr lang="en-US" sz="2400" dirty="0" err="1"/>
              <a:t>sa</a:t>
            </a:r>
            <a:r>
              <a:rPr lang="en-US" sz="2400" dirty="0"/>
              <a:t> </a:t>
            </a:r>
            <a:r>
              <a:rPr lang="en-US" sz="2400" dirty="0" err="1"/>
              <a:t>stepenom</a:t>
            </a:r>
            <a:r>
              <a:rPr lang="en-US" sz="2400" dirty="0"/>
              <a:t> </a:t>
            </a:r>
            <a:r>
              <a:rPr lang="en-US" sz="2400" dirty="0" err="1"/>
              <a:t>pretežne</a:t>
            </a:r>
            <a:r>
              <a:rPr lang="en-US" sz="2400" dirty="0"/>
              <a:t> </a:t>
            </a:r>
            <a:r>
              <a:rPr lang="en-US" sz="2400" dirty="0" err="1"/>
              <a:t>vjerovatnoće</a:t>
            </a:r>
            <a:r>
              <a:rPr lang="en-US" sz="2400" dirty="0"/>
              <a:t> </a:t>
            </a:r>
            <a:r>
              <a:rPr lang="en-US" sz="2400" dirty="0" err="1"/>
              <a:t>dokaže</a:t>
            </a:r>
            <a:r>
              <a:rPr lang="en-US" sz="2400" dirty="0"/>
              <a:t> da je do </a:t>
            </a:r>
            <a:r>
              <a:rPr lang="en-US" sz="2400" dirty="0" err="1"/>
              <a:t>mobinga</a:t>
            </a:r>
            <a:r>
              <a:rPr lang="en-US" sz="2400" dirty="0"/>
              <a:t> </a:t>
            </a:r>
            <a:r>
              <a:rPr lang="en-US" sz="2400" dirty="0" err="1"/>
              <a:t>došlo</a:t>
            </a:r>
            <a:r>
              <a:rPr lang="en-US" sz="2400" dirty="0"/>
              <a:t>, </a:t>
            </a:r>
            <a:r>
              <a:rPr lang="en-US" sz="2400" dirty="0" err="1"/>
              <a:t>tada</a:t>
            </a:r>
            <a:r>
              <a:rPr lang="en-US" sz="2400" dirty="0"/>
              <a:t> se </a:t>
            </a:r>
            <a:r>
              <a:rPr lang="en-US" sz="2400" dirty="0" err="1"/>
              <a:t>na</a:t>
            </a:r>
            <a:r>
              <a:rPr lang="en-US" sz="2400" dirty="0"/>
              <a:t> </a:t>
            </a:r>
            <a:r>
              <a:rPr lang="en-US" sz="2400" dirty="0" err="1"/>
              <a:t>tuženog</a:t>
            </a:r>
            <a:r>
              <a:rPr lang="en-US" sz="2400" dirty="0"/>
              <a:t> </a:t>
            </a:r>
            <a:r>
              <a:rPr lang="en-US" sz="2400" dirty="0" err="1"/>
              <a:t>prebacuje</a:t>
            </a:r>
            <a:r>
              <a:rPr lang="en-US" sz="2400" dirty="0"/>
              <a:t> </a:t>
            </a:r>
            <a:r>
              <a:rPr lang="en-US" sz="2400" dirty="0" err="1"/>
              <a:t>teret</a:t>
            </a:r>
            <a:r>
              <a:rPr lang="en-US" sz="2400" dirty="0"/>
              <a:t> da </a:t>
            </a:r>
            <a:r>
              <a:rPr lang="en-US" sz="2400" dirty="0" err="1"/>
              <a:t>sa</a:t>
            </a:r>
            <a:r>
              <a:rPr lang="en-US" sz="2400" dirty="0"/>
              <a:t> </a:t>
            </a:r>
            <a:r>
              <a:rPr lang="en-US" sz="2400" dirty="0" err="1"/>
              <a:t>stepenom</a:t>
            </a:r>
            <a:r>
              <a:rPr lang="en-US" sz="2400" dirty="0"/>
              <a:t> </a:t>
            </a:r>
            <a:r>
              <a:rPr lang="en-US" sz="2400" dirty="0" err="1"/>
              <a:t>sigurnosti</a:t>
            </a:r>
            <a:r>
              <a:rPr lang="en-US" sz="2400" dirty="0"/>
              <a:t> (</a:t>
            </a:r>
            <a:r>
              <a:rPr lang="en-US" sz="2400" dirty="0" err="1"/>
              <a:t>izvjesnosti</a:t>
            </a:r>
            <a:r>
              <a:rPr lang="en-US" sz="2400" dirty="0"/>
              <a:t>) </a:t>
            </a:r>
            <a:r>
              <a:rPr lang="en-US" sz="2400" dirty="0" err="1"/>
              <a:t>dokaže</a:t>
            </a:r>
            <a:r>
              <a:rPr lang="en-US" sz="2400" dirty="0"/>
              <a:t> da </a:t>
            </a:r>
            <a:r>
              <a:rPr lang="en-US" sz="2400" dirty="0" err="1"/>
              <a:t>nije</a:t>
            </a:r>
            <a:r>
              <a:rPr lang="en-US" sz="2400" dirty="0"/>
              <a:t> </a:t>
            </a:r>
            <a:r>
              <a:rPr lang="en-US" sz="2400" dirty="0" err="1"/>
              <a:t>došlo</a:t>
            </a:r>
            <a:r>
              <a:rPr lang="en-US" sz="2400" dirty="0"/>
              <a:t> do </a:t>
            </a:r>
            <a:r>
              <a:rPr lang="en-US" sz="2400" dirty="0" err="1"/>
              <a:t>mobinga</a:t>
            </a:r>
            <a:r>
              <a:rPr lang="en-US" sz="2400" dirty="0" smtClean="0"/>
              <a:t>.</a:t>
            </a:r>
            <a:r>
              <a:rPr lang="hr-HR" sz="2400" dirty="0" smtClean="0"/>
              <a:t>..</a:t>
            </a:r>
          </a:p>
          <a:p>
            <a:pPr marL="0" indent="0">
              <a:buNone/>
            </a:pPr>
            <a:endParaRPr lang="hr-HR" sz="2000" dirty="0" smtClean="0"/>
          </a:p>
          <a:p>
            <a:pPr marL="0" indent="0">
              <a:buNone/>
            </a:pPr>
            <a:r>
              <a:rPr lang="hr-HR" sz="2000" dirty="0" smtClean="0"/>
              <a:t>(</a:t>
            </a:r>
            <a:r>
              <a:rPr lang="en-US" sz="2000" dirty="0" err="1" smtClean="0"/>
              <a:t>Presuda</a:t>
            </a:r>
            <a:r>
              <a:rPr lang="en-US" sz="2000" dirty="0" smtClean="0"/>
              <a:t> </a:t>
            </a:r>
            <a:r>
              <a:rPr lang="en-US" sz="2000" dirty="0"/>
              <a:t>VRHOVNI SUD  FEDERACIJE BOSNE I HERCEGOVINE, </a:t>
            </a:r>
            <a:r>
              <a:rPr lang="en-US" sz="2000" dirty="0" err="1"/>
              <a:t>Broj</a:t>
            </a:r>
            <a:r>
              <a:rPr lang="en-US" sz="2000" dirty="0"/>
              <a:t>: 32 0 </a:t>
            </a:r>
            <a:r>
              <a:rPr lang="en-US" sz="2000" dirty="0" err="1"/>
              <a:t>Rs</a:t>
            </a:r>
            <a:r>
              <a:rPr lang="en-US" sz="2000" dirty="0"/>
              <a:t> 353193 23 Rev, Sarajevo, 26.09.2023. </a:t>
            </a:r>
            <a:r>
              <a:rPr lang="en-US" sz="2000" dirty="0" err="1" smtClean="0"/>
              <a:t>godine</a:t>
            </a:r>
            <a:r>
              <a:rPr lang="hr-HR" sz="2000" dirty="0" smtClean="0"/>
              <a:t>)</a:t>
            </a:r>
            <a:endParaRPr lang="en-US" sz="2000" dirty="0"/>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211634154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19256" cy="5714999"/>
          </a:xfrm>
        </p:spPr>
        <p:txBody>
          <a:bodyPr/>
          <a:lstStyle/>
          <a:p>
            <a:pPr marL="0" indent="0">
              <a:buNone/>
            </a:pPr>
            <a:r>
              <a:rPr lang="hr-HR" sz="3200" dirty="0" smtClean="0"/>
              <a:t>Iz sudske prakse:</a:t>
            </a:r>
          </a:p>
          <a:p>
            <a:pPr marL="0" indent="0">
              <a:buNone/>
            </a:pPr>
            <a:r>
              <a:rPr lang="en-US" sz="3200" dirty="0" smtClean="0"/>
              <a:t>…</a:t>
            </a:r>
            <a:r>
              <a:rPr lang="en-US" sz="3200" dirty="0" err="1"/>
              <a:t>Stoga</a:t>
            </a:r>
            <a:r>
              <a:rPr lang="en-US" sz="3200" dirty="0"/>
              <a:t>, </a:t>
            </a:r>
            <a:r>
              <a:rPr lang="en-US" sz="3200" dirty="0" err="1"/>
              <a:t>suprotno</a:t>
            </a:r>
            <a:r>
              <a:rPr lang="en-US" sz="3200" dirty="0"/>
              <a:t> </a:t>
            </a:r>
            <a:r>
              <a:rPr lang="en-US" sz="3200" dirty="0" err="1"/>
              <a:t>stavu</a:t>
            </a:r>
            <a:r>
              <a:rPr lang="en-US" sz="3200" dirty="0"/>
              <a:t> </a:t>
            </a:r>
            <a:r>
              <a:rPr lang="en-US" sz="3200" dirty="0" err="1"/>
              <a:t>revizije</a:t>
            </a:r>
            <a:r>
              <a:rPr lang="en-US" sz="3200" dirty="0"/>
              <a:t>, </a:t>
            </a:r>
            <a:r>
              <a:rPr lang="en-US" sz="3200" dirty="0" err="1"/>
              <a:t>pravilno</a:t>
            </a:r>
            <a:r>
              <a:rPr lang="en-US" sz="3200" dirty="0"/>
              <a:t> </a:t>
            </a:r>
            <a:r>
              <a:rPr lang="en-US" sz="3200" dirty="0" err="1"/>
              <a:t>su</a:t>
            </a:r>
            <a:r>
              <a:rPr lang="en-US" sz="3200" dirty="0"/>
              <a:t> </a:t>
            </a:r>
            <a:r>
              <a:rPr lang="en-US" sz="3200" dirty="0" err="1"/>
              <a:t>sudovi</a:t>
            </a:r>
            <a:r>
              <a:rPr lang="en-US" sz="3200" dirty="0"/>
              <a:t> </a:t>
            </a:r>
            <a:r>
              <a:rPr lang="en-US" sz="3200" dirty="0" err="1"/>
              <a:t>nižeg</a:t>
            </a:r>
            <a:r>
              <a:rPr lang="en-US" sz="3200" dirty="0"/>
              <a:t> </a:t>
            </a:r>
            <a:r>
              <a:rPr lang="en-US" sz="3200" dirty="0" err="1"/>
              <a:t>stepena</a:t>
            </a:r>
            <a:r>
              <a:rPr lang="en-US" sz="3200" dirty="0"/>
              <a:t> </a:t>
            </a:r>
            <a:r>
              <a:rPr lang="en-US" sz="3200" dirty="0" err="1"/>
              <a:t>zaključili</a:t>
            </a:r>
            <a:r>
              <a:rPr lang="en-US" sz="3200" dirty="0"/>
              <a:t> da </a:t>
            </a:r>
            <a:r>
              <a:rPr lang="en-US" sz="3200" dirty="0" err="1"/>
              <a:t>radnja</a:t>
            </a:r>
            <a:r>
              <a:rPr lang="en-US" sz="3200" dirty="0"/>
              <a:t> </a:t>
            </a:r>
            <a:r>
              <a:rPr lang="en-US" sz="3200" dirty="0" err="1"/>
              <a:t>ocjenjivanja</a:t>
            </a:r>
            <a:r>
              <a:rPr lang="en-US" sz="3200" dirty="0"/>
              <a:t> i data </a:t>
            </a:r>
            <a:r>
              <a:rPr lang="en-US" sz="3200" dirty="0" err="1"/>
              <a:t>ocjena</a:t>
            </a:r>
            <a:r>
              <a:rPr lang="en-US" sz="3200" dirty="0"/>
              <a:t> </a:t>
            </a:r>
            <a:r>
              <a:rPr lang="en-US" sz="3200" dirty="0" err="1"/>
              <a:t>rada</a:t>
            </a:r>
            <a:r>
              <a:rPr lang="en-US" sz="3200" dirty="0"/>
              <a:t> </a:t>
            </a:r>
            <a:r>
              <a:rPr lang="en-US" sz="3200" dirty="0" err="1"/>
              <a:t>tužiteljice</a:t>
            </a:r>
            <a:r>
              <a:rPr lang="en-US" sz="3200" dirty="0"/>
              <a:t> od </a:t>
            </a:r>
            <a:r>
              <a:rPr lang="en-US" sz="3200" dirty="0" err="1"/>
              <a:t>tuženog</a:t>
            </a:r>
            <a:r>
              <a:rPr lang="en-US" sz="3200" dirty="0"/>
              <a:t> </a:t>
            </a:r>
            <a:r>
              <a:rPr lang="en-US" sz="3200" dirty="0" err="1"/>
              <a:t>nema</a:t>
            </a:r>
            <a:r>
              <a:rPr lang="en-US" sz="3200" dirty="0"/>
              <a:t> </a:t>
            </a:r>
            <a:r>
              <a:rPr lang="en-US" sz="3200" dirty="0" err="1"/>
              <a:t>karakter</a:t>
            </a:r>
            <a:r>
              <a:rPr lang="en-US" sz="3200" dirty="0"/>
              <a:t> </a:t>
            </a:r>
            <a:r>
              <a:rPr lang="en-US" sz="3200" dirty="0" err="1"/>
              <a:t>mobinga</a:t>
            </a:r>
            <a:r>
              <a:rPr lang="en-US" sz="3200" dirty="0"/>
              <a:t>, </a:t>
            </a:r>
            <a:r>
              <a:rPr lang="en-US" sz="3200" dirty="0" err="1"/>
              <a:t>jer</a:t>
            </a:r>
            <a:r>
              <a:rPr lang="en-US" sz="3200" dirty="0"/>
              <a:t> je ta </a:t>
            </a:r>
            <a:r>
              <a:rPr lang="en-US" sz="3200" dirty="0" err="1"/>
              <a:t>radnja</a:t>
            </a:r>
            <a:r>
              <a:rPr lang="en-US" sz="3200" dirty="0"/>
              <a:t> i data </a:t>
            </a:r>
            <a:r>
              <a:rPr lang="en-US" sz="3200" dirty="0" err="1"/>
              <a:t>ocjena</a:t>
            </a:r>
            <a:r>
              <a:rPr lang="en-US" sz="3200" dirty="0"/>
              <a:t> </a:t>
            </a:r>
            <a:r>
              <a:rPr lang="en-US" sz="3200" dirty="0" err="1"/>
              <a:t>bila</a:t>
            </a:r>
            <a:r>
              <a:rPr lang="en-US" sz="3200" dirty="0"/>
              <a:t> u </a:t>
            </a:r>
            <a:r>
              <a:rPr lang="en-US" sz="3200" dirty="0" err="1"/>
              <a:t>saglasnosti</a:t>
            </a:r>
            <a:r>
              <a:rPr lang="en-US" sz="3200" dirty="0"/>
              <a:t> </a:t>
            </a:r>
            <a:r>
              <a:rPr lang="en-US" sz="3200" dirty="0" err="1"/>
              <a:t>sa</a:t>
            </a:r>
            <a:r>
              <a:rPr lang="en-US" sz="3200" dirty="0"/>
              <a:t> </a:t>
            </a:r>
            <a:r>
              <a:rPr lang="en-US" sz="3200" dirty="0" err="1"/>
              <a:t>odredbama</a:t>
            </a:r>
            <a:r>
              <a:rPr lang="en-US" sz="3200" dirty="0"/>
              <a:t> </a:t>
            </a:r>
            <a:r>
              <a:rPr lang="en-US" sz="3200" dirty="0" err="1"/>
              <a:t>tada</a:t>
            </a:r>
            <a:r>
              <a:rPr lang="en-US" sz="3200" dirty="0"/>
              <a:t> </a:t>
            </a:r>
            <a:r>
              <a:rPr lang="en-US" sz="3200" dirty="0" err="1"/>
              <a:t>važećeg</a:t>
            </a:r>
            <a:r>
              <a:rPr lang="en-US" sz="3200" dirty="0"/>
              <a:t> </a:t>
            </a:r>
            <a:r>
              <a:rPr lang="en-US" sz="3200" dirty="0" err="1"/>
              <a:t>Pravilnika</a:t>
            </a:r>
            <a:r>
              <a:rPr lang="en-US" sz="3200" dirty="0"/>
              <a:t> o </a:t>
            </a:r>
            <a:r>
              <a:rPr lang="en-US" sz="3200" dirty="0" err="1"/>
              <a:t>načinu</a:t>
            </a:r>
            <a:r>
              <a:rPr lang="en-US" sz="3200" dirty="0"/>
              <a:t> </a:t>
            </a:r>
            <a:r>
              <a:rPr lang="en-US" sz="3200" dirty="0" err="1"/>
              <a:t>ocjenjivanja</a:t>
            </a:r>
            <a:r>
              <a:rPr lang="en-US" sz="3200" dirty="0"/>
              <a:t> </a:t>
            </a:r>
            <a:r>
              <a:rPr lang="en-US" sz="3200" dirty="0" err="1"/>
              <a:t>državnih</a:t>
            </a:r>
            <a:r>
              <a:rPr lang="en-US" sz="3200" dirty="0"/>
              <a:t> </a:t>
            </a:r>
            <a:r>
              <a:rPr lang="en-US" sz="3200" dirty="0" err="1"/>
              <a:t>službenika</a:t>
            </a:r>
            <a:r>
              <a:rPr lang="en-US" sz="3200" dirty="0"/>
              <a:t> u </a:t>
            </a:r>
            <a:r>
              <a:rPr lang="en-US" sz="3200" dirty="0" err="1"/>
              <a:t>institucijama</a:t>
            </a:r>
            <a:r>
              <a:rPr lang="en-US" sz="3200" dirty="0"/>
              <a:t> </a:t>
            </a:r>
            <a:r>
              <a:rPr lang="en-US" sz="3200" dirty="0" err="1"/>
              <a:t>BiH</a:t>
            </a:r>
            <a:r>
              <a:rPr lang="en-US" sz="3200" dirty="0" smtClean="0"/>
              <a:t>.</a:t>
            </a:r>
            <a:endParaRPr lang="hr-HR" sz="3200" dirty="0" smtClean="0"/>
          </a:p>
          <a:p>
            <a:pPr marL="0" indent="0">
              <a:buNone/>
            </a:pPr>
            <a:endParaRPr lang="en-US" sz="2800" dirty="0"/>
          </a:p>
          <a:p>
            <a:pPr marL="0" indent="0">
              <a:buNone/>
            </a:pPr>
            <a:r>
              <a:rPr lang="hr-HR" sz="2000" dirty="0" smtClean="0"/>
              <a:t>(</a:t>
            </a:r>
            <a:r>
              <a:rPr lang="en-US" sz="2000" dirty="0" err="1" smtClean="0"/>
              <a:t>Presuda</a:t>
            </a:r>
            <a:r>
              <a:rPr lang="en-US" sz="2000" dirty="0" smtClean="0"/>
              <a:t> </a:t>
            </a:r>
            <a:r>
              <a:rPr lang="en-US" sz="2000" dirty="0"/>
              <a:t>VRHOVNI SUD </a:t>
            </a:r>
            <a:r>
              <a:rPr lang="en-US" sz="2000" dirty="0" smtClean="0"/>
              <a:t>FEDERACIJE </a:t>
            </a:r>
            <a:r>
              <a:rPr lang="en-US" sz="2000" dirty="0"/>
              <a:t>BOSNE I HERCEGOVINE, </a:t>
            </a:r>
            <a:r>
              <a:rPr lang="en-US" sz="2000" dirty="0" err="1"/>
              <a:t>Broj</a:t>
            </a:r>
            <a:r>
              <a:rPr lang="en-US" sz="2000" dirty="0"/>
              <a:t>: 32 0 </a:t>
            </a:r>
            <a:r>
              <a:rPr lang="en-US" sz="2000" dirty="0" err="1"/>
              <a:t>Rs</a:t>
            </a:r>
            <a:r>
              <a:rPr lang="en-US" sz="2000" dirty="0"/>
              <a:t> 353193 23 Rev, Sarajevo, 26.09.2023. </a:t>
            </a:r>
            <a:r>
              <a:rPr lang="en-US" sz="2000" dirty="0" err="1" smtClean="0"/>
              <a:t>godine</a:t>
            </a:r>
            <a:r>
              <a:rPr lang="hr-HR" sz="2000" dirty="0" smtClean="0"/>
              <a:t>)</a:t>
            </a:r>
            <a:endParaRPr lang="en-US" sz="20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103254243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60985"/>
            <a:ext cx="3657600" cy="5714999"/>
          </a:xfrm>
        </p:spPr>
        <p:txBody>
          <a:bodyPr/>
          <a:lstStyle/>
          <a:p>
            <a:endParaRPr lang="en-US" dirty="0"/>
          </a:p>
          <a:p>
            <a:endParaRPr lang="en-US" dirty="0"/>
          </a:p>
          <a:p>
            <a:endParaRPr lang="en-US" dirty="0"/>
          </a:p>
          <a:p>
            <a:endParaRPr lang="en-US" dirty="0"/>
          </a:p>
        </p:txBody>
      </p:sp>
      <p:pic>
        <p:nvPicPr>
          <p:cNvPr id="1026" name="Picture 2" descr="C:\Users\pc\Desktop\seminar 2024\mobing.png"/>
          <p:cNvPicPr>
            <a:picLocks noChangeAspect="1" noChangeArrowheads="1"/>
          </p:cNvPicPr>
          <p:nvPr/>
        </p:nvPicPr>
        <p:blipFill rotWithShape="1">
          <a:blip r:embed="rId2">
            <a:extLst>
              <a:ext uri="{28A0092B-C50C-407E-A947-70E740481C1C}">
                <a14:useLocalDpi xmlns:a14="http://schemas.microsoft.com/office/drawing/2010/main" val="0"/>
              </a:ext>
            </a:extLst>
          </a:blip>
          <a:srcRect t="4337" r="2572" b="10935"/>
          <a:stretch/>
        </p:blipFill>
        <p:spPr bwMode="auto">
          <a:xfrm>
            <a:off x="134481" y="692696"/>
            <a:ext cx="8720810" cy="52469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188634056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9992" y="260648"/>
            <a:ext cx="4320480" cy="6336704"/>
          </a:xfrm>
        </p:spPr>
        <p:txBody>
          <a:bodyPr>
            <a:noAutofit/>
          </a:bodyPr>
          <a:lstStyle/>
          <a:p>
            <a:pPr algn="l"/>
            <a:r>
              <a:rPr lang="bs-Latn-BA" sz="1300" dirty="0" smtClean="0"/>
              <a:t>ŠIŠIĆ SALIH ,radnik ARCELORMITTAL Zenica </a:t>
            </a:r>
            <a:br>
              <a:rPr lang="bs-Latn-BA" sz="1300" dirty="0" smtClean="0"/>
            </a:br>
            <a:r>
              <a:rPr lang="bs-Latn-BA" sz="1300" dirty="0" smtClean="0"/>
              <a:t/>
            </a:r>
            <a:br>
              <a:rPr lang="bs-Latn-BA" sz="1300" dirty="0" smtClean="0"/>
            </a:br>
            <a:r>
              <a:rPr lang="bs-Latn-BA" sz="1300" i="1" dirty="0" smtClean="0"/>
              <a:t>Dana </a:t>
            </a:r>
            <a:r>
              <a:rPr lang="bs-Latn-BA" sz="1300" i="1" dirty="0"/>
              <a:t>01.04.2016. godine u skladu sa novom sistematizacijom potpisao novi ugovor o radu za radno mjesto Varilac, što je posao koji radi </a:t>
            </a:r>
            <a:r>
              <a:rPr lang="bs-Latn-BA" sz="1300" i="1" dirty="0" smtClean="0"/>
              <a:t>32 godine. Pod pritiskom rukovodioca je </a:t>
            </a:r>
            <a:r>
              <a:rPr lang="bs-Latn-BA" sz="1300" i="1" dirty="0"/>
              <a:t>potpisao Anex ugovora o radu temeljem kojeg je raspoređen na  radno mjesto u sasvim drugom pogonu, TGA (tvornica građevinske armature), kao operator na mašini na kojoj nikad nije radio niti je obučen za siguran rad. </a:t>
            </a:r>
            <a:r>
              <a:rPr lang="en-US" sz="1300" i="1" dirty="0"/>
              <a:t/>
            </a:r>
            <a:br>
              <a:rPr lang="en-US" sz="1300" i="1" dirty="0"/>
            </a:br>
            <a:r>
              <a:rPr lang="bs-Latn-BA" sz="1300" i="1" dirty="0"/>
              <a:t>Nakon što je na ovom radnom mjestu pretrpio povredu (prst lijeve ruke), što je logična posljedica rada na radnom mjestu za koje nije obučen, na bolovanju je proveo tri i po mjeseca.</a:t>
            </a:r>
            <a:r>
              <a:rPr lang="en-US" sz="1300" i="1" dirty="0"/>
              <a:t/>
            </a:r>
            <a:br>
              <a:rPr lang="en-US" sz="1300" i="1" dirty="0"/>
            </a:br>
            <a:r>
              <a:rPr lang="bs-Latn-BA" sz="1300" i="1" dirty="0"/>
              <a:t>Po povratku na posao u više navrata je trpio verbalne napade od strane direktora </a:t>
            </a:r>
            <a:r>
              <a:rPr lang="bs-Latn-BA" sz="1300" i="1" dirty="0" smtClean="0"/>
              <a:t>D.</a:t>
            </a:r>
            <a:r>
              <a:rPr lang="bs-Latn-BA" sz="1300" i="1" dirty="0" smtClean="0"/>
              <a:t> Š. i M. S.  </a:t>
            </a:r>
            <a:r>
              <a:rPr lang="bs-Latn-BA" sz="1300" i="1" dirty="0"/>
              <a:t>Na sastanku koji je </a:t>
            </a:r>
            <a:r>
              <a:rPr lang="bs-Latn-BA" sz="1300" i="1" dirty="0" smtClean="0"/>
              <a:t>ovim </a:t>
            </a:r>
            <a:r>
              <a:rPr lang="bs-Latn-BA" sz="1300" i="1" dirty="0"/>
              <a:t>povodom održan sa generalnim direktorom kompanije  Biju Nairom, rečeno je da kompanija nema potrebu za variocem, što nije tačno, jer </a:t>
            </a:r>
            <a:r>
              <a:rPr lang="bs-Latn-BA" sz="1300" i="1" dirty="0" smtClean="0"/>
              <a:t>su poslovi </a:t>
            </a:r>
            <a:r>
              <a:rPr lang="bs-Latn-BA" sz="1300" i="1" dirty="0"/>
              <a:t>remonta </a:t>
            </a:r>
            <a:r>
              <a:rPr lang="bs-Latn-BA" sz="1300" i="1" dirty="0" smtClean="0"/>
              <a:t>trpili </a:t>
            </a:r>
            <a:r>
              <a:rPr lang="bs-Latn-BA" sz="1300" i="1" dirty="0"/>
              <a:t>zbog tog što nema dovoljno varilaca, </a:t>
            </a:r>
            <a:r>
              <a:rPr lang="bs-Latn-BA" sz="1300" i="1" dirty="0" smtClean="0"/>
              <a:t>pa su </a:t>
            </a:r>
            <a:r>
              <a:rPr lang="bs-Latn-BA" sz="1300" i="1" dirty="0"/>
              <a:t>se isti </a:t>
            </a:r>
            <a:r>
              <a:rPr lang="bs-Latn-BA" sz="1300" i="1" dirty="0" smtClean="0"/>
              <a:t>angažovali i  preko </a:t>
            </a:r>
            <a:r>
              <a:rPr lang="bs-Latn-BA" sz="1300" i="1" dirty="0"/>
              <a:t>eksternih firmi (Elektro var i sl.).</a:t>
            </a:r>
            <a:r>
              <a:rPr lang="en-US" sz="1300" i="1" dirty="0"/>
              <a:t/>
            </a:r>
            <a:br>
              <a:rPr lang="en-US" sz="1300" i="1" dirty="0"/>
            </a:br>
            <a:r>
              <a:rPr lang="bs-Latn-BA" sz="1300" i="1" dirty="0"/>
              <a:t>Obzirom da imenovanog radnika poslodavac nije želio vratiti na radno mjesto za koje je zaključio ugovor o radu, a </a:t>
            </a:r>
            <a:r>
              <a:rPr lang="bs-Latn-BA" sz="1300" i="1" dirty="0" smtClean="0"/>
              <a:t>nije </a:t>
            </a:r>
            <a:r>
              <a:rPr lang="bs-Latn-BA" sz="1300" i="1" dirty="0"/>
              <a:t>mu </a:t>
            </a:r>
            <a:r>
              <a:rPr lang="bs-Latn-BA" sz="1300" i="1" dirty="0" smtClean="0"/>
              <a:t> dozvoljavao </a:t>
            </a:r>
            <a:r>
              <a:rPr lang="bs-Latn-BA" sz="1300" i="1" dirty="0"/>
              <a:t>ni da radi na radnom  mjestu za koje je zaključio Anex, istom su naredili da dolazi na </a:t>
            </a:r>
            <a:r>
              <a:rPr lang="bs-Latn-BA" sz="1300" i="1" dirty="0" smtClean="0"/>
              <a:t>posao </a:t>
            </a:r>
            <a:r>
              <a:rPr lang="bs-Latn-BA" sz="1300" i="1" dirty="0"/>
              <a:t>i da osam sati sjedi u hodniku ispred kancelarije direktora </a:t>
            </a:r>
            <a:r>
              <a:rPr lang="bs-Latn-BA" sz="1300" i="1" dirty="0" smtClean="0"/>
              <a:t>D. Š. (bukvalno </a:t>
            </a:r>
            <a:r>
              <a:rPr lang="bs-Latn-BA" sz="1300" i="1" dirty="0"/>
              <a:t>kao pas), uz pravo da ode u WC i na doručak, i tako sedam narednih dana.  </a:t>
            </a:r>
            <a:r>
              <a:rPr lang="bs-Latn-BA" sz="1300" i="1" dirty="0" smtClean="0"/>
              <a:t/>
            </a:r>
            <a:br>
              <a:rPr lang="bs-Latn-BA" sz="1300" i="1" dirty="0" smtClean="0"/>
            </a:br>
            <a:r>
              <a:rPr lang="bs-Latn-BA" sz="1300" i="1" dirty="0" smtClean="0"/>
              <a:t>Nakon promptne reakcije  sindikata, obraćanja Federalnoj inspekciji rada i Ombudsmenu za ljudska prava, te prijetnje obraćanja medijima, ovaj radnik je upućen na korištenje prvog dijela godišnjeg odmora, a nakon povrtka sa istog  raspoređen je na radno mjesto za koje je zaključio ugovor o radu, na kojem je radio do oslaska u penziju.</a:t>
            </a:r>
            <a:r>
              <a:rPr lang="en-US" sz="1300" dirty="0"/>
              <a:t/>
            </a:r>
            <a:br>
              <a:rPr lang="en-US" sz="1300" dirty="0"/>
            </a:br>
            <a:endParaRPr lang="en-US" sz="1300" dirty="0"/>
          </a:p>
        </p:txBody>
      </p:sp>
      <p:pic>
        <p:nvPicPr>
          <p:cNvPr id="3074" name="Picture 2" descr="C:\Users\pc\Desktop\seminar 2024\šišić sali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4054988" cy="540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7222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208912" cy="5767535"/>
          </a:xfrm>
        </p:spPr>
        <p:txBody>
          <a:bodyPr>
            <a:normAutofit/>
          </a:bodyPr>
          <a:lstStyle/>
          <a:p>
            <a:pPr marL="0" indent="0" fontAlgn="base">
              <a:buNone/>
            </a:pPr>
            <a:r>
              <a:rPr lang="en-US" sz="2400" b="1" dirty="0" err="1" smtClean="0">
                <a:solidFill>
                  <a:srgbClr val="C00000"/>
                </a:solidFill>
              </a:rPr>
              <a:t>Št</a:t>
            </a:r>
            <a:r>
              <a:rPr lang="hr-HR" sz="2400" b="1" dirty="0" smtClean="0">
                <a:solidFill>
                  <a:srgbClr val="C00000"/>
                </a:solidFill>
              </a:rPr>
              <a:t>a trebate </a:t>
            </a:r>
            <a:r>
              <a:rPr lang="en-US" sz="2400" b="1" dirty="0" err="1" smtClean="0">
                <a:solidFill>
                  <a:srgbClr val="C00000"/>
                </a:solidFill>
              </a:rPr>
              <a:t>učiniti</a:t>
            </a:r>
            <a:r>
              <a:rPr lang="en-US" sz="2400" b="1" dirty="0" smtClean="0">
                <a:solidFill>
                  <a:srgbClr val="C00000"/>
                </a:solidFill>
              </a:rPr>
              <a:t> </a:t>
            </a:r>
            <a:r>
              <a:rPr lang="en-US" sz="2400" b="1" dirty="0" err="1">
                <a:solidFill>
                  <a:srgbClr val="C00000"/>
                </a:solidFill>
              </a:rPr>
              <a:t>ako</a:t>
            </a:r>
            <a:r>
              <a:rPr lang="en-US" sz="2400" b="1" dirty="0">
                <a:solidFill>
                  <a:srgbClr val="C00000"/>
                </a:solidFill>
              </a:rPr>
              <a:t> se </a:t>
            </a:r>
            <a:r>
              <a:rPr lang="en-US" sz="2400" b="1" dirty="0" err="1" smtClean="0">
                <a:solidFill>
                  <a:srgbClr val="C00000"/>
                </a:solidFill>
              </a:rPr>
              <a:t>smatra</a:t>
            </a:r>
            <a:r>
              <a:rPr lang="hr-HR" sz="2400" b="1" dirty="0" smtClean="0">
                <a:solidFill>
                  <a:srgbClr val="C00000"/>
                </a:solidFill>
              </a:rPr>
              <a:t>te</a:t>
            </a:r>
            <a:r>
              <a:rPr lang="en-US" sz="2400" b="1" dirty="0" smtClean="0">
                <a:solidFill>
                  <a:srgbClr val="C00000"/>
                </a:solidFill>
              </a:rPr>
              <a:t> </a:t>
            </a:r>
            <a:r>
              <a:rPr lang="en-US" sz="2400" b="1" dirty="0" err="1">
                <a:solidFill>
                  <a:srgbClr val="C00000"/>
                </a:solidFill>
              </a:rPr>
              <a:t>žrtvom</a:t>
            </a:r>
            <a:r>
              <a:rPr lang="en-US" sz="2400" b="1" dirty="0">
                <a:solidFill>
                  <a:srgbClr val="C00000"/>
                </a:solidFill>
              </a:rPr>
              <a:t> </a:t>
            </a:r>
            <a:r>
              <a:rPr lang="en-US" sz="2400" b="1" dirty="0" err="1" smtClean="0">
                <a:solidFill>
                  <a:srgbClr val="C00000"/>
                </a:solidFill>
              </a:rPr>
              <a:t>mobinga</a:t>
            </a:r>
            <a:r>
              <a:rPr lang="en-US" sz="2400" b="1" dirty="0">
                <a:solidFill>
                  <a:srgbClr val="C00000"/>
                </a:solidFill>
              </a:rPr>
              <a:t>?</a:t>
            </a:r>
          </a:p>
          <a:p>
            <a:pPr marL="0" indent="0" fontAlgn="base">
              <a:buNone/>
            </a:pPr>
            <a:endParaRPr lang="hr-HR" sz="2200" dirty="0" smtClean="0">
              <a:solidFill>
                <a:srgbClr val="C00000"/>
              </a:solidFill>
            </a:endParaRPr>
          </a:p>
          <a:p>
            <a:pPr marL="0" indent="0" fontAlgn="base">
              <a:buNone/>
            </a:pPr>
            <a:r>
              <a:rPr lang="en-US" sz="2200" b="1" dirty="0" smtClean="0"/>
              <a:t>1.</a:t>
            </a:r>
            <a:r>
              <a:rPr lang="en-US" sz="2200" dirty="0" smtClean="0"/>
              <a:t> </a:t>
            </a:r>
            <a:r>
              <a:rPr lang="hr-HR" sz="2200" dirty="0" smtClean="0"/>
              <a:t>Prije svega, </a:t>
            </a:r>
            <a:r>
              <a:rPr lang="hr-HR" sz="2200" dirty="0"/>
              <a:t>o</a:t>
            </a:r>
            <a:r>
              <a:rPr lang="en-US" sz="2200" dirty="0" err="1" smtClean="0"/>
              <a:t>dlučno</a:t>
            </a:r>
            <a:r>
              <a:rPr lang="en-US" sz="2200" dirty="0" smtClean="0"/>
              <a:t> </a:t>
            </a:r>
            <a:r>
              <a:rPr lang="en-US" sz="2200" dirty="0"/>
              <a:t>recite </a:t>
            </a:r>
            <a:r>
              <a:rPr lang="en-US" sz="2200" dirty="0" err="1" smtClean="0"/>
              <a:t>osobi</a:t>
            </a:r>
            <a:r>
              <a:rPr lang="hr-HR" sz="2200" dirty="0" smtClean="0"/>
              <a:t> koja vas maltretira ili šikanira </a:t>
            </a:r>
            <a:r>
              <a:rPr lang="en-US" sz="2200" dirty="0" smtClean="0"/>
              <a:t> da</a:t>
            </a:r>
            <a:r>
              <a:rPr lang="hr-HR" sz="2200" dirty="0" smtClean="0"/>
              <a:t> je</a:t>
            </a:r>
            <a:r>
              <a:rPr lang="en-US" sz="2200" dirty="0" smtClean="0"/>
              <a:t> </a:t>
            </a:r>
            <a:r>
              <a:rPr lang="en-US" sz="2200" dirty="0" err="1" smtClean="0"/>
              <a:t>njegovo</a:t>
            </a:r>
            <a:r>
              <a:rPr lang="en-US" sz="2200" dirty="0" smtClean="0"/>
              <a:t>/</a:t>
            </a:r>
            <a:r>
              <a:rPr lang="en-US" sz="2200" dirty="0" err="1" smtClean="0"/>
              <a:t>njeno</a:t>
            </a:r>
            <a:r>
              <a:rPr lang="en-US" sz="2200" dirty="0" smtClean="0"/>
              <a:t> </a:t>
            </a:r>
            <a:r>
              <a:rPr lang="en-US" sz="2200" dirty="0" err="1"/>
              <a:t>ponašanje</a:t>
            </a:r>
            <a:r>
              <a:rPr lang="en-US" sz="2200" dirty="0"/>
              <a:t> </a:t>
            </a:r>
            <a:r>
              <a:rPr lang="en-US" sz="2200" dirty="0" err="1" smtClean="0"/>
              <a:t>za</a:t>
            </a:r>
            <a:r>
              <a:rPr lang="en-US" sz="2200" dirty="0" smtClean="0"/>
              <a:t> </a:t>
            </a:r>
            <a:r>
              <a:rPr lang="en-US" sz="2200" dirty="0"/>
              <a:t>Vas </a:t>
            </a:r>
            <a:r>
              <a:rPr lang="hr-HR" sz="2200" dirty="0" smtClean="0"/>
              <a:t>nep</a:t>
            </a:r>
            <a:r>
              <a:rPr lang="en-US" sz="2200" dirty="0" err="1" smtClean="0"/>
              <a:t>rihvatljivo</a:t>
            </a:r>
            <a:r>
              <a:rPr lang="en-US" sz="2200" dirty="0" smtClean="0"/>
              <a:t> </a:t>
            </a:r>
            <a:r>
              <a:rPr lang="en-US" sz="2200" dirty="0"/>
              <a:t>i </a:t>
            </a:r>
            <a:r>
              <a:rPr lang="hr-HR" sz="2200" dirty="0" smtClean="0"/>
              <a:t> tražite </a:t>
            </a:r>
            <a:r>
              <a:rPr lang="en-US" sz="2200" dirty="0" smtClean="0"/>
              <a:t>da </a:t>
            </a:r>
            <a:r>
              <a:rPr lang="hr-HR" sz="2200" dirty="0"/>
              <a:t>odmah </a:t>
            </a:r>
            <a:r>
              <a:rPr lang="en-US" sz="2200" dirty="0" err="1" smtClean="0"/>
              <a:t>prestane</a:t>
            </a:r>
            <a:r>
              <a:rPr lang="hr-HR" sz="2200" dirty="0"/>
              <a:t> </a:t>
            </a:r>
            <a:r>
              <a:rPr lang="hr-HR" sz="2200" dirty="0" smtClean="0"/>
              <a:t>s tim.</a:t>
            </a:r>
            <a:r>
              <a:rPr lang="en-US" sz="2200" dirty="0" smtClean="0"/>
              <a:t> </a:t>
            </a:r>
            <a:r>
              <a:rPr lang="en-US" sz="2200" dirty="0"/>
              <a:t>To </a:t>
            </a:r>
            <a:r>
              <a:rPr lang="hr-HR" sz="2200" dirty="0" smtClean="0"/>
              <a:t>je najbolje </a:t>
            </a:r>
            <a:r>
              <a:rPr lang="en-US" sz="2200" dirty="0" err="1" smtClean="0"/>
              <a:t>učiniti</a:t>
            </a:r>
            <a:r>
              <a:rPr lang="en-US" sz="2200" dirty="0" smtClean="0"/>
              <a:t> </a:t>
            </a:r>
            <a:r>
              <a:rPr lang="en-US" sz="2200" dirty="0"/>
              <a:t>u </a:t>
            </a:r>
            <a:r>
              <a:rPr lang="en-US" sz="2200" dirty="0" err="1"/>
              <a:t>prisustvu</a:t>
            </a:r>
            <a:r>
              <a:rPr lang="en-US" sz="2200" dirty="0"/>
              <a:t> </a:t>
            </a:r>
            <a:r>
              <a:rPr lang="en-US" sz="2200" dirty="0" err="1"/>
              <a:t>druge</a:t>
            </a:r>
            <a:r>
              <a:rPr lang="en-US" sz="2200" dirty="0"/>
              <a:t> </a:t>
            </a:r>
            <a:r>
              <a:rPr lang="en-US" sz="2200" dirty="0" err="1"/>
              <a:t>osobe</a:t>
            </a:r>
            <a:r>
              <a:rPr lang="en-US" sz="2200" dirty="0"/>
              <a:t> </a:t>
            </a:r>
            <a:r>
              <a:rPr lang="en-US" sz="2200" dirty="0" err="1"/>
              <a:t>ili</a:t>
            </a:r>
            <a:r>
              <a:rPr lang="en-US" sz="2200" dirty="0"/>
              <a:t> </a:t>
            </a:r>
            <a:r>
              <a:rPr lang="en-US" sz="2200" dirty="0" err="1"/>
              <a:t>predstavnika</a:t>
            </a:r>
            <a:r>
              <a:rPr lang="en-US" sz="2200" dirty="0"/>
              <a:t> </a:t>
            </a:r>
            <a:r>
              <a:rPr lang="en-US" sz="2200" dirty="0" err="1"/>
              <a:t>sindikata</a:t>
            </a:r>
            <a:r>
              <a:rPr lang="en-US" sz="2200" dirty="0" smtClean="0"/>
              <a:t>.</a:t>
            </a:r>
            <a:endParaRPr lang="hr-HR" sz="2200" dirty="0"/>
          </a:p>
          <a:p>
            <a:pPr marL="0" indent="0" fontAlgn="base">
              <a:buNone/>
            </a:pPr>
            <a:r>
              <a:rPr lang="hr-HR" sz="2200" b="1" dirty="0" smtClean="0"/>
              <a:t/>
            </a:r>
            <a:br>
              <a:rPr lang="hr-HR" sz="2200" b="1" dirty="0" smtClean="0"/>
            </a:br>
            <a:r>
              <a:rPr lang="en-US" sz="2200" b="1" dirty="0" smtClean="0"/>
              <a:t>2</a:t>
            </a:r>
            <a:r>
              <a:rPr lang="en-US" sz="2200" b="1" dirty="0"/>
              <a:t>.</a:t>
            </a:r>
            <a:r>
              <a:rPr lang="en-US" sz="2200" dirty="0"/>
              <a:t> </a:t>
            </a:r>
            <a:r>
              <a:rPr lang="en-US" sz="2200" b="1" dirty="0" err="1"/>
              <a:t>Vodite</a:t>
            </a:r>
            <a:r>
              <a:rPr lang="en-US" sz="2200" b="1" dirty="0"/>
              <a:t> </a:t>
            </a:r>
            <a:r>
              <a:rPr lang="en-US" sz="2200" b="1" dirty="0" err="1"/>
              <a:t>dnevnik</a:t>
            </a:r>
            <a:r>
              <a:rPr lang="en-US" sz="2200" b="1" dirty="0"/>
              <a:t>:</a:t>
            </a:r>
          </a:p>
          <a:p>
            <a:pPr marL="0" lvl="0" indent="0" fontAlgn="base">
              <a:buNone/>
            </a:pPr>
            <a:r>
              <a:rPr lang="hr-HR" sz="2200" dirty="0"/>
              <a:t>  - </a:t>
            </a:r>
            <a:r>
              <a:rPr lang="en-US" sz="2200" dirty="0" err="1" smtClean="0"/>
              <a:t>bilježite</a:t>
            </a:r>
            <a:r>
              <a:rPr lang="hr-HR" sz="2200" dirty="0" smtClean="0"/>
              <a:t> događaje,</a:t>
            </a:r>
            <a:r>
              <a:rPr lang="en-US" sz="2200" dirty="0" smtClean="0"/>
              <a:t> </a:t>
            </a:r>
            <a:r>
              <a:rPr lang="en-US" sz="2200" dirty="0"/>
              <a:t>datum, </a:t>
            </a:r>
            <a:r>
              <a:rPr lang="en-US" sz="2200" dirty="0" err="1"/>
              <a:t>vrijeme</a:t>
            </a:r>
            <a:r>
              <a:rPr lang="en-US" sz="2200" dirty="0"/>
              <a:t> </a:t>
            </a:r>
            <a:r>
              <a:rPr lang="hr-HR" sz="2200" dirty="0" smtClean="0"/>
              <a:t>, </a:t>
            </a:r>
            <a:r>
              <a:rPr lang="en-US" sz="2200" dirty="0" err="1" smtClean="0"/>
              <a:t>sa</a:t>
            </a:r>
            <a:r>
              <a:rPr lang="en-US" sz="2200" dirty="0" smtClean="0"/>
              <a:t> </a:t>
            </a:r>
            <a:r>
              <a:rPr lang="en-US" sz="2200" dirty="0" err="1"/>
              <a:t>što</a:t>
            </a:r>
            <a:r>
              <a:rPr lang="en-US" sz="2200" dirty="0"/>
              <a:t> je </a:t>
            </a:r>
            <a:r>
              <a:rPr lang="en-US" sz="2200" dirty="0" err="1"/>
              <a:t>moguće</a:t>
            </a:r>
            <a:r>
              <a:rPr lang="en-US" sz="2200" dirty="0"/>
              <a:t> </a:t>
            </a:r>
            <a:r>
              <a:rPr lang="en-US" sz="2200" dirty="0" err="1"/>
              <a:t>više</a:t>
            </a:r>
            <a:r>
              <a:rPr lang="en-US" sz="2200" dirty="0"/>
              <a:t> </a:t>
            </a:r>
            <a:r>
              <a:rPr lang="hr-HR" sz="2200" dirty="0"/>
              <a:t> </a:t>
            </a:r>
            <a:r>
              <a:rPr lang="en-US" sz="2200" dirty="0" err="1" smtClean="0"/>
              <a:t>detalja</a:t>
            </a:r>
            <a:endParaRPr lang="hr-HR" sz="2200" dirty="0"/>
          </a:p>
          <a:p>
            <a:pPr marL="0" lvl="0" indent="0" fontAlgn="base">
              <a:buNone/>
            </a:pPr>
            <a:r>
              <a:rPr lang="hr-HR" sz="2200" dirty="0"/>
              <a:t>  - </a:t>
            </a:r>
            <a:r>
              <a:rPr lang="en-US" sz="2200" dirty="0" err="1"/>
              <a:t>bilježite</a:t>
            </a:r>
            <a:r>
              <a:rPr lang="en-US" sz="2200" dirty="0"/>
              <a:t> </a:t>
            </a:r>
            <a:r>
              <a:rPr lang="en-US" sz="2200" dirty="0" err="1"/>
              <a:t>imena</a:t>
            </a:r>
            <a:r>
              <a:rPr lang="en-US" sz="2200" dirty="0"/>
              <a:t> </a:t>
            </a:r>
            <a:r>
              <a:rPr lang="en-US" sz="2200" dirty="0" err="1"/>
              <a:t>svjedoka</a:t>
            </a:r>
            <a:r>
              <a:rPr lang="hr-HR" sz="2200" dirty="0"/>
              <a:t> ukoliko su </a:t>
            </a:r>
            <a:r>
              <a:rPr lang="hr-HR" sz="2200" dirty="0" smtClean="0"/>
              <a:t>prisustvovali događaju</a:t>
            </a:r>
            <a:endParaRPr lang="hr-HR" sz="2200" dirty="0"/>
          </a:p>
          <a:p>
            <a:pPr marL="0" lvl="0" indent="0" fontAlgn="base">
              <a:buNone/>
            </a:pPr>
            <a:r>
              <a:rPr lang="hr-HR" sz="2200" dirty="0"/>
              <a:t>  - </a:t>
            </a:r>
            <a:r>
              <a:rPr lang="en-US" sz="2200" dirty="0" err="1"/>
              <a:t>bilježite</a:t>
            </a:r>
            <a:r>
              <a:rPr lang="en-US" sz="2200" dirty="0"/>
              <a:t> </a:t>
            </a:r>
            <a:r>
              <a:rPr lang="en-US" sz="2200" dirty="0" err="1"/>
              <a:t>ishod</a:t>
            </a:r>
            <a:r>
              <a:rPr lang="en-US" sz="2200" dirty="0"/>
              <a:t> </a:t>
            </a:r>
            <a:r>
              <a:rPr lang="en-US" sz="2200" dirty="0" err="1" smtClean="0"/>
              <a:t>događaja</a:t>
            </a:r>
            <a:endParaRPr lang="en-US" sz="2200" dirty="0"/>
          </a:p>
          <a:p>
            <a:pPr marL="0" indent="0" fontAlgn="base">
              <a:buNone/>
            </a:pPr>
            <a:r>
              <a:rPr lang="en-US" sz="2200" dirty="0" err="1"/>
              <a:t>Imajte</a:t>
            </a:r>
            <a:r>
              <a:rPr lang="en-US" sz="2200" dirty="0"/>
              <a:t> </a:t>
            </a:r>
            <a:r>
              <a:rPr lang="en-US" sz="2200" dirty="0" err="1"/>
              <a:t>na</a:t>
            </a:r>
            <a:r>
              <a:rPr lang="en-US" sz="2200" dirty="0"/>
              <a:t> </a:t>
            </a:r>
            <a:r>
              <a:rPr lang="en-US" sz="2200" dirty="0" err="1"/>
              <a:t>umu</a:t>
            </a:r>
            <a:r>
              <a:rPr lang="en-US" sz="2200" dirty="0"/>
              <a:t> da </a:t>
            </a:r>
            <a:r>
              <a:rPr lang="hr-HR" sz="2200" dirty="0"/>
              <a:t>je za dokazivanje </a:t>
            </a:r>
            <a:r>
              <a:rPr lang="en-US" sz="2200" dirty="0" err="1" smtClean="0"/>
              <a:t>mobing</a:t>
            </a:r>
            <a:r>
              <a:rPr lang="hr-HR" sz="2200" dirty="0"/>
              <a:t>a</a:t>
            </a:r>
            <a:r>
              <a:rPr lang="en-US" sz="2200" dirty="0"/>
              <a:t> </a:t>
            </a:r>
            <a:r>
              <a:rPr lang="hr-HR" sz="2200" dirty="0"/>
              <a:t>bitan ne samo karakter  </a:t>
            </a:r>
            <a:r>
              <a:rPr lang="hr-HR" sz="2200" dirty="0" smtClean="0"/>
              <a:t>događaja/incidenta</a:t>
            </a:r>
            <a:r>
              <a:rPr lang="hr-HR" sz="2200" dirty="0"/>
              <a:t>, nego i </a:t>
            </a:r>
            <a:r>
              <a:rPr lang="en-US" sz="2200" dirty="0" err="1"/>
              <a:t>broj</a:t>
            </a:r>
            <a:r>
              <a:rPr lang="en-US" sz="2200" dirty="0"/>
              <a:t>, </a:t>
            </a:r>
            <a:r>
              <a:rPr lang="hr-HR" sz="2200" dirty="0" smtClean="0"/>
              <a:t>odnosno </a:t>
            </a:r>
            <a:r>
              <a:rPr lang="en-US" sz="2200" dirty="0" err="1" smtClean="0"/>
              <a:t>učestalost</a:t>
            </a:r>
            <a:r>
              <a:rPr lang="en-US" sz="2200" dirty="0" smtClean="0"/>
              <a:t> </a:t>
            </a:r>
            <a:r>
              <a:rPr lang="hr-HR" sz="2200" dirty="0" smtClean="0"/>
              <a:t>incidenata i trajanje, </a:t>
            </a:r>
            <a:r>
              <a:rPr lang="hr-HR" sz="2200" dirty="0"/>
              <a:t>a</a:t>
            </a:r>
            <a:r>
              <a:rPr lang="en-US" sz="2200" dirty="0"/>
              <a:t> </a:t>
            </a:r>
            <a:r>
              <a:rPr lang="en-US" sz="2200" dirty="0" err="1"/>
              <a:t>naročito</a:t>
            </a:r>
            <a:r>
              <a:rPr lang="en-US" sz="2200" dirty="0"/>
              <a:t> </a:t>
            </a:r>
            <a:r>
              <a:rPr lang="en-US" sz="2200" dirty="0" err="1"/>
              <a:t>namjera</a:t>
            </a:r>
            <a:r>
              <a:rPr lang="en-US" sz="2200" dirty="0"/>
              <a:t> </a:t>
            </a:r>
            <a:r>
              <a:rPr lang="en-US" sz="2200" dirty="0" err="1" smtClean="0"/>
              <a:t>zlostavljanja</a:t>
            </a:r>
            <a:r>
              <a:rPr lang="hr-HR" sz="2200" dirty="0"/>
              <a:t> </a:t>
            </a:r>
            <a:r>
              <a:rPr lang="hr-HR" sz="2200" dirty="0" smtClean="0"/>
              <a:t>i htijenje štetne posljedice.</a:t>
            </a:r>
            <a:endParaRPr lang="en-US" sz="2200" dirty="0"/>
          </a:p>
          <a:p>
            <a:endParaRPr lang="en-US" sz="20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65428082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8208912" cy="6370975"/>
          </a:xfrm>
          <a:prstGeom prst="rect">
            <a:avLst/>
          </a:prstGeom>
        </p:spPr>
        <p:txBody>
          <a:bodyPr wrap="square">
            <a:spAutoFit/>
          </a:bodyPr>
          <a:lstStyle/>
          <a:p>
            <a:pPr fontAlgn="base"/>
            <a:r>
              <a:rPr lang="en-US" sz="2400" b="1" dirty="0"/>
              <a:t>3.</a:t>
            </a:r>
            <a:r>
              <a:rPr lang="en-US" sz="2400" dirty="0"/>
              <a:t> </a:t>
            </a:r>
            <a:r>
              <a:rPr lang="en-US" sz="2400" dirty="0" err="1"/>
              <a:t>Čuvajte</a:t>
            </a:r>
            <a:r>
              <a:rPr lang="en-US" sz="2400" dirty="0"/>
              <a:t> </a:t>
            </a:r>
            <a:r>
              <a:rPr lang="en-US" sz="2400" dirty="0" err="1"/>
              <a:t>kopije</a:t>
            </a:r>
            <a:r>
              <a:rPr lang="en-US" sz="2400" dirty="0"/>
              <a:t> </a:t>
            </a:r>
            <a:r>
              <a:rPr lang="en-US" sz="2400" dirty="0" err="1"/>
              <a:t>pisama</a:t>
            </a:r>
            <a:r>
              <a:rPr lang="en-US" sz="2400" dirty="0"/>
              <a:t>, e-</a:t>
            </a:r>
            <a:r>
              <a:rPr lang="en-US" sz="2400" dirty="0" err="1"/>
              <a:t>mailova</a:t>
            </a:r>
            <a:r>
              <a:rPr lang="en-US" sz="2400" dirty="0"/>
              <a:t>, </a:t>
            </a:r>
            <a:r>
              <a:rPr lang="en-US" sz="2400" dirty="0" err="1"/>
              <a:t>faksova</a:t>
            </a:r>
            <a:r>
              <a:rPr lang="en-US" sz="2400" dirty="0"/>
              <a:t> i </a:t>
            </a:r>
            <a:r>
              <a:rPr lang="en-US" sz="2400" dirty="0" err="1"/>
              <a:t>poruka</a:t>
            </a:r>
            <a:r>
              <a:rPr lang="en-US" sz="2400" dirty="0"/>
              <a:t> </a:t>
            </a:r>
            <a:r>
              <a:rPr lang="en-US" sz="2400" dirty="0" err="1"/>
              <a:t>koje</a:t>
            </a:r>
            <a:r>
              <a:rPr lang="en-US" sz="2400" dirty="0"/>
              <a:t> </a:t>
            </a:r>
            <a:r>
              <a:rPr lang="en-US" sz="2400" dirty="0" err="1"/>
              <a:t>dobivate</a:t>
            </a:r>
            <a:r>
              <a:rPr lang="en-US" sz="2400" dirty="0"/>
              <a:t> od </a:t>
            </a:r>
            <a:r>
              <a:rPr lang="en-US" sz="2400" dirty="0" err="1"/>
              <a:t>osobe</a:t>
            </a:r>
            <a:r>
              <a:rPr lang="en-US" sz="2400" dirty="0"/>
              <a:t> </a:t>
            </a:r>
            <a:r>
              <a:rPr lang="en-US" sz="2400" dirty="0" err="1"/>
              <a:t>koja</a:t>
            </a:r>
            <a:r>
              <a:rPr lang="en-US" sz="2400" dirty="0"/>
              <a:t> Vas </a:t>
            </a:r>
            <a:r>
              <a:rPr lang="en-US" sz="2400" dirty="0" err="1"/>
              <a:t>maltretira</a:t>
            </a:r>
            <a:r>
              <a:rPr lang="en-US" sz="2400" dirty="0"/>
              <a:t>.</a:t>
            </a:r>
          </a:p>
          <a:p>
            <a:pPr fontAlgn="base"/>
            <a:r>
              <a:rPr lang="hr-HR" sz="2400" dirty="0" smtClean="0"/>
              <a:t/>
            </a:r>
            <a:br>
              <a:rPr lang="hr-HR" sz="2400" dirty="0" smtClean="0"/>
            </a:br>
            <a:r>
              <a:rPr lang="en-US" sz="2400" b="1" dirty="0" smtClean="0"/>
              <a:t>4</a:t>
            </a:r>
            <a:r>
              <a:rPr lang="en-US" sz="2400" b="1" dirty="0"/>
              <a:t>.</a:t>
            </a:r>
            <a:r>
              <a:rPr lang="en-US" sz="2400" dirty="0"/>
              <a:t> I</a:t>
            </a:r>
            <a:r>
              <a:rPr lang="hr-HR" sz="2400" dirty="0"/>
              <a:t>nformišite</a:t>
            </a:r>
            <a:r>
              <a:rPr lang="en-US" sz="2400" dirty="0"/>
              <a:t> o </a:t>
            </a:r>
            <a:r>
              <a:rPr lang="en-US" sz="2400" dirty="0" err="1"/>
              <a:t>zlostavljanju</a:t>
            </a:r>
            <a:r>
              <a:rPr lang="en-US" sz="2400" dirty="0"/>
              <a:t> </a:t>
            </a:r>
            <a:r>
              <a:rPr lang="en-US" sz="2400" dirty="0" err="1"/>
              <a:t>nadređenu</a:t>
            </a:r>
            <a:r>
              <a:rPr lang="en-US" sz="2400" dirty="0"/>
              <a:t> </a:t>
            </a:r>
            <a:r>
              <a:rPr lang="en-US" sz="2400" dirty="0" err="1"/>
              <a:t>osobu</a:t>
            </a:r>
            <a:r>
              <a:rPr lang="en-US" sz="2400" dirty="0"/>
              <a:t> </a:t>
            </a:r>
            <a:r>
              <a:rPr lang="en-US" sz="2400" dirty="0" err="1"/>
              <a:t>ili</a:t>
            </a:r>
            <a:r>
              <a:rPr lang="en-US" sz="2400" dirty="0"/>
              <a:t> </a:t>
            </a:r>
            <a:r>
              <a:rPr lang="en-US" sz="2400" dirty="0" err="1"/>
              <a:t>osobu</a:t>
            </a:r>
            <a:r>
              <a:rPr lang="en-US" sz="2400" dirty="0"/>
              <a:t> </a:t>
            </a:r>
            <a:r>
              <a:rPr lang="en-US" sz="2400" dirty="0" err="1"/>
              <a:t>koja</a:t>
            </a:r>
            <a:r>
              <a:rPr lang="en-US" sz="2400" dirty="0"/>
              <a:t> je </a:t>
            </a:r>
            <a:r>
              <a:rPr lang="en-US" sz="2400" dirty="0" err="1"/>
              <a:t>za</a:t>
            </a:r>
            <a:r>
              <a:rPr lang="en-US" sz="2400" dirty="0"/>
              <a:t> to </a:t>
            </a:r>
            <a:r>
              <a:rPr lang="en-US" sz="2400" dirty="0" err="1"/>
              <a:t>zadužena</a:t>
            </a:r>
            <a:r>
              <a:rPr lang="en-US" sz="2400" dirty="0"/>
              <a:t> u </a:t>
            </a:r>
            <a:r>
              <a:rPr lang="en-US" sz="2400" dirty="0" err="1"/>
              <a:t>skladu</a:t>
            </a:r>
            <a:r>
              <a:rPr lang="en-US" sz="2400" dirty="0"/>
              <a:t> s </a:t>
            </a:r>
            <a:r>
              <a:rPr lang="en-US" sz="2400" dirty="0" err="1"/>
              <a:t>Kolektivnim</a:t>
            </a:r>
            <a:r>
              <a:rPr lang="en-US" sz="2400" dirty="0"/>
              <a:t> </a:t>
            </a:r>
            <a:r>
              <a:rPr lang="en-US" sz="2400" dirty="0" err="1"/>
              <a:t>ugovorom</a:t>
            </a:r>
            <a:r>
              <a:rPr lang="en-US" sz="2400" dirty="0"/>
              <a:t> i </a:t>
            </a:r>
            <a:r>
              <a:rPr lang="en-US" sz="2400" dirty="0" err="1"/>
              <a:t>Zakonom</a:t>
            </a:r>
            <a:r>
              <a:rPr lang="en-US" sz="2400" dirty="0"/>
              <a:t>. </a:t>
            </a:r>
            <a:r>
              <a:rPr lang="en-US" sz="2400" dirty="0" err="1"/>
              <a:t>Obratite</a:t>
            </a:r>
            <a:r>
              <a:rPr lang="en-US" sz="2400" dirty="0"/>
              <a:t> se </a:t>
            </a:r>
            <a:r>
              <a:rPr lang="en-US" sz="2400" dirty="0" err="1"/>
              <a:t>radniku</a:t>
            </a:r>
            <a:r>
              <a:rPr lang="en-US" sz="2400" dirty="0"/>
              <a:t>/</a:t>
            </a:r>
            <a:r>
              <a:rPr lang="en-US" sz="2400" dirty="0" err="1"/>
              <a:t>povjereniku</a:t>
            </a:r>
            <a:r>
              <a:rPr lang="en-US" sz="2400" dirty="0"/>
              <a:t> </a:t>
            </a:r>
            <a:r>
              <a:rPr lang="en-US" sz="2400" dirty="0" err="1"/>
              <a:t>zaštite</a:t>
            </a:r>
            <a:r>
              <a:rPr lang="en-US" sz="2400" dirty="0"/>
              <a:t> </a:t>
            </a:r>
            <a:r>
              <a:rPr lang="en-US" sz="2400" dirty="0" err="1"/>
              <a:t>na</a:t>
            </a:r>
            <a:r>
              <a:rPr lang="en-US" sz="2400" dirty="0"/>
              <a:t> </a:t>
            </a:r>
            <a:r>
              <a:rPr lang="en-US" sz="2400" dirty="0" err="1"/>
              <a:t>radu</a:t>
            </a:r>
            <a:r>
              <a:rPr lang="en-US" sz="2400" dirty="0"/>
              <a:t> u </a:t>
            </a:r>
            <a:r>
              <a:rPr lang="en-US" sz="2400" dirty="0" smtClean="0"/>
              <a:t>p</a:t>
            </a:r>
            <a:r>
              <a:rPr lang="hr-HR" sz="2400" dirty="0" smtClean="0"/>
              <a:t>re</a:t>
            </a:r>
            <a:r>
              <a:rPr lang="en-US" sz="2400" dirty="0" err="1" smtClean="0"/>
              <a:t>duzeću</a:t>
            </a:r>
            <a:r>
              <a:rPr lang="hr-HR" sz="2400" dirty="0" smtClean="0"/>
              <a:t> </a:t>
            </a:r>
            <a:r>
              <a:rPr lang="hr-HR" sz="2400" dirty="0"/>
              <a:t>i sindikalnom povjereniku</a:t>
            </a:r>
            <a:endParaRPr lang="en-US" sz="2400" dirty="0"/>
          </a:p>
          <a:p>
            <a:pPr fontAlgn="base"/>
            <a:r>
              <a:rPr lang="hr-HR" sz="2400" dirty="0" smtClean="0"/>
              <a:t/>
            </a:r>
            <a:br>
              <a:rPr lang="hr-HR" sz="2400" dirty="0" smtClean="0"/>
            </a:br>
            <a:r>
              <a:rPr lang="en-US" sz="2400" b="1" dirty="0" smtClean="0"/>
              <a:t>5</a:t>
            </a:r>
            <a:r>
              <a:rPr lang="en-US" sz="2400" b="1" dirty="0"/>
              <a:t>.</a:t>
            </a:r>
            <a:r>
              <a:rPr lang="en-US" sz="2400" dirty="0"/>
              <a:t> </a:t>
            </a:r>
            <a:r>
              <a:rPr lang="hr-HR" sz="2400" dirty="0"/>
              <a:t>O</a:t>
            </a:r>
            <a:r>
              <a:rPr lang="en-US" sz="2400" dirty="0" err="1" smtClean="0"/>
              <a:t>bratite</a:t>
            </a:r>
            <a:r>
              <a:rPr lang="en-US" sz="2400" dirty="0" smtClean="0"/>
              <a:t> </a:t>
            </a:r>
            <a:r>
              <a:rPr lang="en-US" sz="2400" dirty="0"/>
              <a:t>se </a:t>
            </a:r>
            <a:r>
              <a:rPr lang="en-US" sz="2400" dirty="0" smtClean="0"/>
              <a:t> </a:t>
            </a:r>
            <a:r>
              <a:rPr lang="en-US" sz="2400" dirty="0" err="1"/>
              <a:t>glavnom</a:t>
            </a:r>
            <a:r>
              <a:rPr lang="hr-HR" sz="2400" dirty="0"/>
              <a:t>  </a:t>
            </a:r>
            <a:r>
              <a:rPr lang="en-US" sz="2400" dirty="0" err="1" smtClean="0"/>
              <a:t>direktoru</a:t>
            </a:r>
            <a:r>
              <a:rPr lang="hr-HR" sz="2400" dirty="0" smtClean="0"/>
              <a:t>-ako je to smisleno</a:t>
            </a:r>
            <a:endParaRPr lang="hr-HR" sz="2400" dirty="0"/>
          </a:p>
          <a:p>
            <a:pPr fontAlgn="base"/>
            <a:r>
              <a:rPr lang="hr-HR" sz="2400" dirty="0" smtClean="0"/>
              <a:t/>
            </a:r>
            <a:br>
              <a:rPr lang="hr-HR" sz="2400" dirty="0" smtClean="0"/>
            </a:br>
            <a:r>
              <a:rPr lang="en-US" sz="2400" b="1" dirty="0" smtClean="0"/>
              <a:t>6</a:t>
            </a:r>
            <a:r>
              <a:rPr lang="en-US" sz="2400" b="1" dirty="0"/>
              <a:t>.</a:t>
            </a:r>
            <a:r>
              <a:rPr lang="en-US" sz="2400" dirty="0"/>
              <a:t> </a:t>
            </a:r>
            <a:r>
              <a:rPr lang="en-US" sz="2400" dirty="0" err="1"/>
              <a:t>Izvan</a:t>
            </a:r>
            <a:r>
              <a:rPr lang="en-US" sz="2400" dirty="0"/>
              <a:t> p</a:t>
            </a:r>
            <a:r>
              <a:rPr lang="hr-HR" sz="2400" dirty="0"/>
              <a:t>re</a:t>
            </a:r>
            <a:r>
              <a:rPr lang="en-US" sz="2400" dirty="0" err="1" smtClean="0"/>
              <a:t>duzeća</a:t>
            </a:r>
            <a:r>
              <a:rPr lang="hr-HR" sz="2400" dirty="0" smtClean="0"/>
              <a:t>/firme</a:t>
            </a:r>
            <a:r>
              <a:rPr lang="en-US" sz="2400" dirty="0" smtClean="0"/>
              <a:t> </a:t>
            </a:r>
            <a:r>
              <a:rPr lang="en-US" sz="2400" dirty="0" err="1"/>
              <a:t>obavijestite</a:t>
            </a:r>
            <a:r>
              <a:rPr lang="en-US" sz="2400" dirty="0"/>
              <a:t> </a:t>
            </a:r>
            <a:r>
              <a:rPr lang="hr-HR" sz="2400" dirty="0"/>
              <a:t>ljekara </a:t>
            </a:r>
            <a:r>
              <a:rPr lang="en-US" sz="2400" dirty="0"/>
              <a:t>medicine </a:t>
            </a:r>
            <a:r>
              <a:rPr lang="en-US" sz="2400" dirty="0" err="1"/>
              <a:t>rada</a:t>
            </a:r>
            <a:r>
              <a:rPr lang="en-US" sz="2400" dirty="0"/>
              <a:t> s </a:t>
            </a:r>
            <a:r>
              <a:rPr lang="en-US" sz="2400" dirty="0" err="1"/>
              <a:t>kojim</a:t>
            </a:r>
            <a:r>
              <a:rPr lang="en-US" sz="2400" dirty="0"/>
              <a:t> </a:t>
            </a:r>
            <a:r>
              <a:rPr lang="en-US" sz="2400" dirty="0" err="1"/>
              <a:t>Vaš</a:t>
            </a:r>
            <a:r>
              <a:rPr lang="en-US" sz="2400" dirty="0"/>
              <a:t> </a:t>
            </a:r>
            <a:r>
              <a:rPr lang="en-US" sz="2400" dirty="0" err="1"/>
              <a:t>poslodavac</a:t>
            </a:r>
            <a:r>
              <a:rPr lang="en-US" sz="2400" dirty="0"/>
              <a:t> </a:t>
            </a:r>
            <a:r>
              <a:rPr lang="en-US" sz="2400" dirty="0" err="1"/>
              <a:t>ima</a:t>
            </a:r>
            <a:r>
              <a:rPr lang="en-US" sz="2400" dirty="0"/>
              <a:t> </a:t>
            </a:r>
            <a:r>
              <a:rPr lang="en-US" sz="2400" dirty="0" err="1"/>
              <a:t>ugovor</a:t>
            </a:r>
            <a:r>
              <a:rPr lang="en-US" sz="2400" dirty="0"/>
              <a:t> </a:t>
            </a:r>
            <a:r>
              <a:rPr lang="en-US" sz="2400" dirty="0" err="1"/>
              <a:t>za</a:t>
            </a:r>
            <a:r>
              <a:rPr lang="en-US" sz="2400" dirty="0"/>
              <a:t> </a:t>
            </a:r>
            <a:r>
              <a:rPr lang="en-US" sz="2400" dirty="0" err="1"/>
              <a:t>pružanje</a:t>
            </a:r>
            <a:r>
              <a:rPr lang="en-US" sz="2400" dirty="0"/>
              <a:t> </a:t>
            </a:r>
            <a:r>
              <a:rPr lang="en-US" sz="2400" dirty="0" err="1"/>
              <a:t>usluga</a:t>
            </a:r>
            <a:r>
              <a:rPr lang="en-US" sz="2400" dirty="0"/>
              <a:t> </a:t>
            </a:r>
            <a:r>
              <a:rPr lang="en-US" sz="2400" dirty="0" err="1"/>
              <a:t>specifične</a:t>
            </a:r>
            <a:r>
              <a:rPr lang="en-US" sz="2400" dirty="0"/>
              <a:t> </a:t>
            </a:r>
            <a:r>
              <a:rPr lang="en-US" sz="2400" dirty="0" err="1"/>
              <a:t>zdravstvene</a:t>
            </a:r>
            <a:r>
              <a:rPr lang="en-US" sz="2400" dirty="0"/>
              <a:t> </a:t>
            </a:r>
            <a:r>
              <a:rPr lang="en-US" sz="2400" dirty="0" err="1"/>
              <a:t>zaštite</a:t>
            </a:r>
            <a:r>
              <a:rPr lang="en-US" sz="2400" dirty="0"/>
              <a:t>. </a:t>
            </a:r>
            <a:r>
              <a:rPr lang="en-US" sz="2400" dirty="0" err="1"/>
              <a:t>Ukoliko</a:t>
            </a:r>
            <a:r>
              <a:rPr lang="en-US" sz="2400" dirty="0"/>
              <a:t> </a:t>
            </a:r>
            <a:r>
              <a:rPr lang="en-US" sz="2400" dirty="0" err="1"/>
              <a:t>takvog</a:t>
            </a:r>
            <a:r>
              <a:rPr lang="en-US" sz="2400" dirty="0"/>
              <a:t> </a:t>
            </a:r>
            <a:r>
              <a:rPr lang="en-US" sz="2400" dirty="0" err="1"/>
              <a:t>ugovora</a:t>
            </a:r>
            <a:r>
              <a:rPr lang="en-US" sz="2400" dirty="0"/>
              <a:t> </a:t>
            </a:r>
            <a:r>
              <a:rPr lang="en-US" sz="2400" dirty="0" err="1"/>
              <a:t>nema</a:t>
            </a:r>
            <a:r>
              <a:rPr lang="en-US" sz="2400" dirty="0"/>
              <a:t> </a:t>
            </a:r>
            <a:r>
              <a:rPr lang="en-US" sz="2400" dirty="0" err="1"/>
              <a:t>ili</a:t>
            </a:r>
            <a:r>
              <a:rPr lang="en-US" sz="2400" dirty="0"/>
              <a:t> ne </a:t>
            </a:r>
            <a:r>
              <a:rPr lang="en-US" sz="2400" dirty="0" err="1"/>
              <a:t>znate</a:t>
            </a:r>
            <a:r>
              <a:rPr lang="en-US" sz="2400" dirty="0"/>
              <a:t> </a:t>
            </a:r>
            <a:r>
              <a:rPr lang="en-US" sz="2400" dirty="0" err="1"/>
              <a:t>ko</a:t>
            </a:r>
            <a:r>
              <a:rPr lang="en-US" sz="2400" dirty="0"/>
              <a:t> je </a:t>
            </a:r>
            <a:r>
              <a:rPr lang="en-US" sz="2400" dirty="0" err="1"/>
              <a:t>taj</a:t>
            </a:r>
            <a:r>
              <a:rPr lang="en-US" sz="2400" dirty="0"/>
              <a:t> </a:t>
            </a:r>
            <a:r>
              <a:rPr lang="hr-HR" sz="2400" dirty="0"/>
              <a:t>ljekar</a:t>
            </a:r>
            <a:r>
              <a:rPr lang="en-US" sz="2400" dirty="0"/>
              <a:t>, </a:t>
            </a:r>
            <a:r>
              <a:rPr lang="en-US" sz="2400" dirty="0" err="1"/>
              <a:t>obratite</a:t>
            </a:r>
            <a:r>
              <a:rPr lang="en-US" sz="2400" dirty="0"/>
              <a:t> se </a:t>
            </a:r>
            <a:r>
              <a:rPr lang="en-US" sz="2400" dirty="0" err="1"/>
              <a:t>svom</a:t>
            </a:r>
            <a:r>
              <a:rPr lang="en-US" sz="2400" dirty="0"/>
              <a:t> </a:t>
            </a:r>
            <a:r>
              <a:rPr lang="en-US" sz="2400" dirty="0" err="1"/>
              <a:t>izabranom</a:t>
            </a:r>
            <a:r>
              <a:rPr lang="en-US" sz="2400" dirty="0"/>
              <a:t> </a:t>
            </a:r>
            <a:r>
              <a:rPr lang="hr-HR" sz="2400" dirty="0"/>
              <a:t>ljekaru </a:t>
            </a:r>
            <a:r>
              <a:rPr lang="en-US" sz="2400" dirty="0" err="1"/>
              <a:t>opće</a:t>
            </a:r>
            <a:r>
              <a:rPr lang="en-US" sz="2400" dirty="0"/>
              <a:t>/</a:t>
            </a:r>
            <a:r>
              <a:rPr lang="hr-HR" sz="2400" dirty="0"/>
              <a:t>porodične </a:t>
            </a:r>
            <a:r>
              <a:rPr lang="en-US" sz="2400" dirty="0"/>
              <a:t> medicine</a:t>
            </a:r>
            <a:r>
              <a:rPr lang="en-US" sz="2400" dirty="0" smtClean="0"/>
              <a:t>.</a:t>
            </a:r>
            <a:endParaRPr lang="hr-HR" sz="2400" dirty="0"/>
          </a:p>
          <a:p>
            <a:pPr fontAlgn="base"/>
            <a:r>
              <a:rPr lang="en-US" sz="2400" b="1" dirty="0"/>
              <a:t>Ne </a:t>
            </a:r>
            <a:r>
              <a:rPr lang="en-US" sz="2400" b="1" dirty="0" err="1"/>
              <a:t>vraćajte</a:t>
            </a:r>
            <a:r>
              <a:rPr lang="en-US" sz="2400" b="1" dirty="0"/>
              <a:t> </a:t>
            </a:r>
            <a:r>
              <a:rPr lang="en-US" sz="2400" b="1" dirty="0" err="1"/>
              <a:t>istom</a:t>
            </a:r>
            <a:r>
              <a:rPr lang="en-US" sz="2400" b="1" dirty="0"/>
              <a:t> </a:t>
            </a:r>
            <a:r>
              <a:rPr lang="en-US" sz="2400" b="1" dirty="0" err="1"/>
              <a:t>mjerom</a:t>
            </a:r>
            <a:r>
              <a:rPr lang="hr-HR" sz="2400" b="1" dirty="0"/>
              <a:t>, </a:t>
            </a:r>
            <a:r>
              <a:rPr lang="en-US" sz="2400" b="1" dirty="0" err="1"/>
              <a:t>tako</a:t>
            </a:r>
            <a:r>
              <a:rPr lang="en-US" sz="2400" b="1" dirty="0"/>
              <a:t> </a:t>
            </a:r>
            <a:r>
              <a:rPr lang="en-US" sz="2400" b="1" dirty="0" err="1"/>
              <a:t>nećete</a:t>
            </a:r>
            <a:r>
              <a:rPr lang="en-US" sz="2400" b="1" dirty="0"/>
              <a:t> </a:t>
            </a:r>
            <a:r>
              <a:rPr lang="en-US" sz="2400" b="1" dirty="0" err="1"/>
              <a:t>dokazati</a:t>
            </a:r>
            <a:r>
              <a:rPr lang="en-US" sz="2400" b="1" dirty="0"/>
              <a:t> </a:t>
            </a:r>
            <a:r>
              <a:rPr lang="en-US" sz="2400" b="1" dirty="0" smtClean="0"/>
              <a:t>da</a:t>
            </a:r>
            <a:r>
              <a:rPr lang="hr-HR" sz="2400" b="1" dirty="0" smtClean="0"/>
              <a:t> ste</a:t>
            </a:r>
            <a:r>
              <a:rPr lang="en-US" sz="2400" b="1" dirty="0" smtClean="0"/>
              <a:t> </a:t>
            </a:r>
            <a:r>
              <a:rPr lang="en-US" sz="2400" b="1" dirty="0"/>
              <a:t>Vi </a:t>
            </a:r>
            <a:r>
              <a:rPr lang="en-US" sz="2400" b="1" dirty="0" err="1" smtClean="0"/>
              <a:t>zlostavljana</a:t>
            </a:r>
            <a:r>
              <a:rPr lang="en-US" sz="2400" b="1" dirty="0" smtClean="0"/>
              <a:t> </a:t>
            </a:r>
            <a:r>
              <a:rPr lang="en-US" sz="2400" b="1" dirty="0" err="1" smtClean="0"/>
              <a:t>osoba</a:t>
            </a:r>
            <a:r>
              <a:rPr lang="hr-HR" sz="2400" b="1" dirty="0" smtClean="0"/>
              <a:t> </a:t>
            </a:r>
            <a:r>
              <a:rPr lang="hr-HR" sz="2400" b="1" dirty="0"/>
              <a:t>(</a:t>
            </a:r>
            <a:r>
              <a:rPr lang="hr-HR" sz="2400" b="1" dirty="0" smtClean="0"/>
              <a:t>a ne</a:t>
            </a:r>
            <a:r>
              <a:rPr lang="en-US" sz="2400" b="1" dirty="0" smtClean="0"/>
              <a:t> </a:t>
            </a:r>
            <a:r>
              <a:rPr lang="en-US" sz="2400" b="1" dirty="0" err="1" smtClean="0"/>
              <a:t>zlostavljač</a:t>
            </a:r>
            <a:r>
              <a:rPr lang="hr-HR" sz="2400" b="1" dirty="0" smtClean="0"/>
              <a:t>)</a:t>
            </a:r>
            <a:r>
              <a:rPr lang="en-US" sz="2400" b="1" dirty="0" smtClean="0"/>
              <a:t>.</a:t>
            </a:r>
            <a:endParaRPr lang="en-US" sz="2400" b="1" dirty="0"/>
          </a:p>
        </p:txBody>
      </p:sp>
      <p:sp>
        <p:nvSpPr>
          <p:cNvPr id="3" name="Footer Placeholder 2"/>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418977104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76672"/>
            <a:ext cx="8219256" cy="5714999"/>
          </a:xfrm>
        </p:spPr>
        <p:txBody>
          <a:bodyPr>
            <a:normAutofit/>
          </a:bodyPr>
          <a:lstStyle/>
          <a:p>
            <a:pPr marL="0" indent="0">
              <a:buNone/>
            </a:pPr>
            <a:r>
              <a:rPr lang="hr-HR" sz="2800" b="1" dirty="0" smtClean="0"/>
              <a:t>SUDSKA ZAŠTITA</a:t>
            </a:r>
            <a:r>
              <a:rPr lang="hr-HR" sz="2400" b="1" dirty="0" smtClean="0"/>
              <a:t> </a:t>
            </a:r>
          </a:p>
          <a:p>
            <a:pPr marL="0" indent="0">
              <a:buNone/>
            </a:pPr>
            <a:endParaRPr lang="hr-HR" sz="2400" dirty="0"/>
          </a:p>
          <a:p>
            <a:pPr marL="0" indent="0">
              <a:buNone/>
            </a:pPr>
            <a:r>
              <a:rPr lang="en-US" sz="2400" b="1" dirty="0" smtClean="0"/>
              <a:t> </a:t>
            </a:r>
            <a:r>
              <a:rPr lang="en-US" sz="2400" b="1" dirty="0" err="1">
                <a:solidFill>
                  <a:srgbClr val="C00000"/>
                </a:solidFill>
              </a:rPr>
              <a:t>Podnošenje</a:t>
            </a:r>
            <a:r>
              <a:rPr lang="en-US" sz="2400" b="1" dirty="0">
                <a:solidFill>
                  <a:srgbClr val="C00000"/>
                </a:solidFill>
              </a:rPr>
              <a:t> </a:t>
            </a:r>
            <a:r>
              <a:rPr lang="en-US" sz="2400" b="1" dirty="0" err="1">
                <a:solidFill>
                  <a:srgbClr val="C00000"/>
                </a:solidFill>
              </a:rPr>
              <a:t>tužbe</a:t>
            </a:r>
            <a:r>
              <a:rPr lang="en-US" sz="2400" b="1" dirty="0">
                <a:solidFill>
                  <a:srgbClr val="C00000"/>
                </a:solidFill>
              </a:rPr>
              <a:t> </a:t>
            </a:r>
            <a:r>
              <a:rPr lang="en-US" sz="2400" b="1" dirty="0" err="1" smtClean="0">
                <a:solidFill>
                  <a:srgbClr val="C00000"/>
                </a:solidFill>
              </a:rPr>
              <a:t>sudu</a:t>
            </a:r>
            <a:r>
              <a:rPr lang="hr-HR" sz="2400" b="1" dirty="0" smtClean="0">
                <a:solidFill>
                  <a:srgbClr val="C00000"/>
                </a:solidFill>
              </a:rPr>
              <a:t>, koja sadrži zahtjeve:</a:t>
            </a:r>
          </a:p>
          <a:p>
            <a:pPr marL="0" indent="0">
              <a:buNone/>
            </a:pPr>
            <a:r>
              <a:rPr lang="hr-HR" sz="2400" dirty="0" smtClean="0"/>
              <a:t/>
            </a:r>
            <a:br>
              <a:rPr lang="hr-HR" sz="2400" dirty="0" smtClean="0"/>
            </a:br>
            <a:r>
              <a:rPr lang="en-US" sz="2400" dirty="0" smtClean="0"/>
              <a:t>- da </a:t>
            </a:r>
            <a:r>
              <a:rPr lang="en-US" sz="2400" dirty="0"/>
              <a:t>se </a:t>
            </a:r>
            <a:r>
              <a:rPr lang="en-US" sz="2400" dirty="0" err="1"/>
              <a:t>utvrdi</a:t>
            </a:r>
            <a:r>
              <a:rPr lang="en-US" sz="2400" dirty="0"/>
              <a:t> da je </a:t>
            </a:r>
            <a:r>
              <a:rPr lang="en-US" sz="2400" dirty="0" err="1"/>
              <a:t>tuženi</a:t>
            </a:r>
            <a:r>
              <a:rPr lang="en-US" sz="2400" dirty="0"/>
              <a:t> </a:t>
            </a:r>
            <a:r>
              <a:rPr lang="en-US" sz="2400" dirty="0" err="1"/>
              <a:t>vršio</a:t>
            </a:r>
            <a:r>
              <a:rPr lang="en-US" sz="2400" dirty="0"/>
              <a:t> </a:t>
            </a:r>
            <a:r>
              <a:rPr lang="en-US" sz="2400" dirty="0" err="1"/>
              <a:t>mobing</a:t>
            </a:r>
            <a:r>
              <a:rPr lang="en-US" sz="2400" dirty="0"/>
              <a:t> </a:t>
            </a:r>
            <a:r>
              <a:rPr lang="en-US" sz="2400" dirty="0" err="1"/>
              <a:t>nad</a:t>
            </a:r>
            <a:r>
              <a:rPr lang="en-US" sz="2400" dirty="0"/>
              <a:t> </a:t>
            </a:r>
            <a:r>
              <a:rPr lang="hr-HR" sz="2400" dirty="0" smtClean="0"/>
              <a:t>tužiteljom</a:t>
            </a:r>
            <a:r>
              <a:rPr lang="en-US" sz="2400" dirty="0" smtClean="0"/>
              <a:t>, </a:t>
            </a:r>
            <a:r>
              <a:rPr lang="en-US" sz="2400" dirty="0"/>
              <a:t>da je </a:t>
            </a:r>
            <a:r>
              <a:rPr lang="en-US" sz="2400" dirty="0" err="1"/>
              <a:t>povrijedio</a:t>
            </a:r>
            <a:r>
              <a:rPr lang="en-US" sz="2400" dirty="0"/>
              <a:t> </a:t>
            </a:r>
            <a:r>
              <a:rPr lang="en-US" sz="2400" dirty="0" err="1"/>
              <a:t>njegovo</a:t>
            </a:r>
            <a:r>
              <a:rPr lang="en-US" sz="2400" dirty="0"/>
              <a:t> </a:t>
            </a:r>
            <a:r>
              <a:rPr lang="en-US" sz="2400" dirty="0" err="1"/>
              <a:t>pravo</a:t>
            </a:r>
            <a:r>
              <a:rPr lang="en-US" sz="2400" dirty="0"/>
              <a:t> </a:t>
            </a:r>
            <a:r>
              <a:rPr lang="en-US" sz="2400" dirty="0" err="1"/>
              <a:t>na</a:t>
            </a:r>
            <a:r>
              <a:rPr lang="en-US" sz="2400" dirty="0"/>
              <a:t> </a:t>
            </a:r>
            <a:r>
              <a:rPr lang="en-US" sz="2400" dirty="0" err="1"/>
              <a:t>jednako</a:t>
            </a:r>
            <a:r>
              <a:rPr lang="en-US" sz="2400" dirty="0"/>
              <a:t> </a:t>
            </a:r>
            <a:r>
              <a:rPr lang="en-US" sz="2400" dirty="0" err="1"/>
              <a:t>postupanje</a:t>
            </a:r>
            <a:r>
              <a:rPr lang="en-US" sz="2400" dirty="0"/>
              <a:t> u </a:t>
            </a:r>
            <a:r>
              <a:rPr lang="en-US" sz="2400" dirty="0" err="1"/>
              <a:t>odnosu</a:t>
            </a:r>
            <a:r>
              <a:rPr lang="en-US" sz="2400" dirty="0"/>
              <a:t> </a:t>
            </a:r>
            <a:r>
              <a:rPr lang="en-US" sz="2400" dirty="0" err="1"/>
              <a:t>na</a:t>
            </a:r>
            <a:r>
              <a:rPr lang="en-US" sz="2400" dirty="0"/>
              <a:t> </a:t>
            </a:r>
            <a:r>
              <a:rPr lang="en-US" sz="2400" dirty="0" err="1"/>
              <a:t>ostale</a:t>
            </a:r>
            <a:r>
              <a:rPr lang="en-US" sz="2400" dirty="0"/>
              <a:t> </a:t>
            </a:r>
            <a:r>
              <a:rPr lang="en-US" sz="2400" dirty="0" err="1"/>
              <a:t>radnike</a:t>
            </a:r>
            <a:r>
              <a:rPr lang="en-US" sz="2400" dirty="0"/>
              <a:t> </a:t>
            </a:r>
            <a:r>
              <a:rPr lang="en-US" sz="2400" dirty="0" err="1"/>
              <a:t>tuženog</a:t>
            </a:r>
            <a:r>
              <a:rPr lang="en-US" sz="2400" dirty="0" smtClean="0"/>
              <a:t>,</a:t>
            </a:r>
            <a:r>
              <a:rPr lang="hr-HR" sz="2400" dirty="0" smtClean="0"/>
              <a:t> (postojanje mobinga/diskriminacije)</a:t>
            </a:r>
            <a:endParaRPr lang="en-US" sz="2400" dirty="0"/>
          </a:p>
          <a:p>
            <a:pPr marL="0" indent="0">
              <a:buNone/>
            </a:pPr>
            <a:r>
              <a:rPr lang="en-US" sz="2400" dirty="0"/>
              <a:t>- da se </a:t>
            </a:r>
            <a:r>
              <a:rPr lang="en-US" sz="2400" dirty="0" err="1"/>
              <a:t>naloži</a:t>
            </a:r>
            <a:r>
              <a:rPr lang="en-US" sz="2400" dirty="0"/>
              <a:t> </a:t>
            </a:r>
            <a:r>
              <a:rPr lang="en-US" sz="2400" dirty="0" err="1"/>
              <a:t>tuženom</a:t>
            </a:r>
            <a:r>
              <a:rPr lang="en-US" sz="2400" dirty="0"/>
              <a:t> </a:t>
            </a:r>
            <a:r>
              <a:rPr lang="en-US" sz="2400" dirty="0" smtClean="0"/>
              <a:t>da</a:t>
            </a:r>
            <a:r>
              <a:rPr lang="hr-HR" sz="2400" dirty="0" smtClean="0"/>
              <a:t> odmah</a:t>
            </a:r>
            <a:r>
              <a:rPr lang="en-US" sz="2400" dirty="0" smtClean="0"/>
              <a:t> </a:t>
            </a:r>
            <a:r>
              <a:rPr lang="en-US" sz="2400" dirty="0" err="1" smtClean="0"/>
              <a:t>prestane</a:t>
            </a:r>
            <a:r>
              <a:rPr lang="en-US" sz="2400" dirty="0" smtClean="0"/>
              <a:t> </a:t>
            </a:r>
            <a:r>
              <a:rPr lang="en-US" sz="2400" dirty="0" err="1"/>
              <a:t>sa</a:t>
            </a:r>
            <a:r>
              <a:rPr lang="en-US" sz="2400" dirty="0"/>
              <a:t> </a:t>
            </a:r>
            <a:r>
              <a:rPr lang="en-US" sz="2400" dirty="0" err="1"/>
              <a:t>mobingom</a:t>
            </a:r>
            <a:r>
              <a:rPr lang="en-US" sz="2400" dirty="0"/>
              <a:t>, </a:t>
            </a:r>
            <a:r>
              <a:rPr lang="en-US" sz="2400" dirty="0" err="1"/>
              <a:t>diskriminacijom</a:t>
            </a:r>
            <a:r>
              <a:rPr lang="en-US" sz="2400" dirty="0"/>
              <a:t> i </a:t>
            </a:r>
            <a:r>
              <a:rPr lang="en-US" sz="2400" dirty="0" err="1"/>
              <a:t>nejednakim</a:t>
            </a:r>
            <a:r>
              <a:rPr lang="en-US" sz="2400" dirty="0"/>
              <a:t> </a:t>
            </a:r>
            <a:r>
              <a:rPr lang="en-US" sz="2400" dirty="0" err="1"/>
              <a:t>postupanjem</a:t>
            </a:r>
            <a:r>
              <a:rPr lang="en-US" sz="2400" dirty="0"/>
              <a:t> </a:t>
            </a:r>
            <a:r>
              <a:rPr lang="en-US" sz="2400" dirty="0" err="1"/>
              <a:t>prema</a:t>
            </a:r>
            <a:r>
              <a:rPr lang="en-US" sz="2400" dirty="0"/>
              <a:t> </a:t>
            </a:r>
            <a:r>
              <a:rPr lang="en-US" sz="2400" dirty="0" err="1"/>
              <a:t>tužitelju</a:t>
            </a:r>
            <a:r>
              <a:rPr lang="en-US" sz="2400" dirty="0"/>
              <a:t>, </a:t>
            </a:r>
          </a:p>
          <a:p>
            <a:pPr marL="0" indent="0">
              <a:buNone/>
            </a:pPr>
            <a:r>
              <a:rPr lang="en-US" sz="2400" dirty="0"/>
              <a:t>- da se </a:t>
            </a:r>
            <a:r>
              <a:rPr lang="en-US" sz="2400" dirty="0" err="1"/>
              <a:t>ubuduće</a:t>
            </a:r>
            <a:r>
              <a:rPr lang="en-US" sz="2400" dirty="0"/>
              <a:t> </a:t>
            </a:r>
            <a:r>
              <a:rPr lang="en-US" sz="2400" dirty="0" err="1"/>
              <a:t>uzdržava</a:t>
            </a:r>
            <a:r>
              <a:rPr lang="en-US" sz="2400" dirty="0"/>
              <a:t> od </a:t>
            </a:r>
            <a:r>
              <a:rPr lang="en-US" sz="2400" dirty="0" err="1" smtClean="0"/>
              <a:t>tih</a:t>
            </a:r>
            <a:r>
              <a:rPr lang="en-US" sz="2400" dirty="0" smtClean="0"/>
              <a:t> </a:t>
            </a:r>
            <a:r>
              <a:rPr lang="en-US" sz="2400" dirty="0" err="1"/>
              <a:t>radnji</a:t>
            </a:r>
            <a:r>
              <a:rPr lang="en-US" sz="2400" dirty="0"/>
              <a:t>, </a:t>
            </a:r>
            <a:r>
              <a:rPr lang="en-US" sz="2400" dirty="0" err="1"/>
              <a:t>osim</a:t>
            </a:r>
            <a:r>
              <a:rPr lang="en-US" sz="2400" dirty="0"/>
              <a:t> </a:t>
            </a:r>
            <a:r>
              <a:rPr lang="en-US" sz="2400" dirty="0" err="1"/>
              <a:t>ukoliko</a:t>
            </a:r>
            <a:r>
              <a:rPr lang="en-US" sz="2400" dirty="0"/>
              <a:t> </a:t>
            </a:r>
            <a:r>
              <a:rPr lang="en-US" sz="2400" dirty="0" err="1" smtClean="0"/>
              <a:t>postoji</a:t>
            </a:r>
            <a:r>
              <a:rPr lang="en-US" sz="2400" dirty="0" smtClean="0"/>
              <a:t> </a:t>
            </a:r>
            <a:r>
              <a:rPr lang="en-US" sz="2400" dirty="0" err="1"/>
              <a:t>pravni</a:t>
            </a:r>
            <a:r>
              <a:rPr lang="en-US" sz="2400" dirty="0"/>
              <a:t> </a:t>
            </a:r>
            <a:r>
              <a:rPr lang="en-US" sz="2400" dirty="0" err="1"/>
              <a:t>osnov</a:t>
            </a:r>
            <a:r>
              <a:rPr lang="en-US" sz="2400" dirty="0"/>
              <a:t> </a:t>
            </a:r>
            <a:r>
              <a:rPr lang="en-US" sz="2400" dirty="0" err="1"/>
              <a:t>za</a:t>
            </a:r>
            <a:r>
              <a:rPr lang="en-US" sz="2400" dirty="0"/>
              <a:t> </a:t>
            </a:r>
            <a:r>
              <a:rPr lang="en-US" sz="2400" dirty="0" err="1"/>
              <a:t>takvo</a:t>
            </a:r>
            <a:r>
              <a:rPr lang="en-US" sz="2400" dirty="0"/>
              <a:t> </a:t>
            </a:r>
            <a:r>
              <a:rPr lang="en-US" sz="2400" dirty="0" err="1"/>
              <a:t>postupanje</a:t>
            </a:r>
            <a:r>
              <a:rPr lang="en-US" sz="2400" dirty="0"/>
              <a:t>, </a:t>
            </a:r>
          </a:p>
          <a:p>
            <a:pPr marL="0" indent="0">
              <a:buNone/>
            </a:pPr>
            <a:r>
              <a:rPr lang="en-US" sz="2400" dirty="0"/>
              <a:t>- da mu </a:t>
            </a:r>
            <a:r>
              <a:rPr lang="en-US" sz="2400" dirty="0" err="1"/>
              <a:t>tuženi</a:t>
            </a:r>
            <a:r>
              <a:rPr lang="en-US" sz="2400" dirty="0"/>
              <a:t> </a:t>
            </a:r>
            <a:r>
              <a:rPr lang="en-US" sz="2400" dirty="0" err="1"/>
              <a:t>na</a:t>
            </a:r>
            <a:r>
              <a:rPr lang="en-US" sz="2400" dirty="0"/>
              <a:t> </a:t>
            </a:r>
            <a:r>
              <a:rPr lang="en-US" sz="2400" dirty="0" err="1"/>
              <a:t>ime</a:t>
            </a:r>
            <a:r>
              <a:rPr lang="en-US" sz="2400" dirty="0"/>
              <a:t> </a:t>
            </a:r>
            <a:r>
              <a:rPr lang="en-US" sz="2400" dirty="0" err="1"/>
              <a:t>nematerijalne</a:t>
            </a:r>
            <a:r>
              <a:rPr lang="en-US" sz="2400" dirty="0"/>
              <a:t> </a:t>
            </a:r>
            <a:r>
              <a:rPr lang="en-US" sz="2400" dirty="0" err="1" smtClean="0"/>
              <a:t>štete</a:t>
            </a:r>
            <a:r>
              <a:rPr lang="hr-HR" sz="2400" dirty="0" smtClean="0"/>
              <a:t>,</a:t>
            </a:r>
            <a:r>
              <a:rPr lang="en-US" sz="2400" dirty="0" smtClean="0"/>
              <a:t> </a:t>
            </a:r>
            <a:r>
              <a:rPr lang="en-US" sz="2400" dirty="0" err="1"/>
              <a:t>zbog</a:t>
            </a:r>
            <a:r>
              <a:rPr lang="en-US" sz="2400" dirty="0"/>
              <a:t> </a:t>
            </a:r>
            <a:r>
              <a:rPr lang="en-US" sz="2400" dirty="0" err="1"/>
              <a:t>nanošenja</a:t>
            </a:r>
            <a:r>
              <a:rPr lang="en-US" sz="2400" dirty="0"/>
              <a:t> </a:t>
            </a:r>
            <a:r>
              <a:rPr lang="en-US" sz="2400" dirty="0" err="1"/>
              <a:t>duševne</a:t>
            </a:r>
            <a:r>
              <a:rPr lang="en-US" sz="2400" dirty="0"/>
              <a:t> </a:t>
            </a:r>
            <a:r>
              <a:rPr lang="en-US" sz="2400" dirty="0" err="1"/>
              <a:t>boli</a:t>
            </a:r>
            <a:r>
              <a:rPr lang="en-US" sz="2400" dirty="0"/>
              <a:t>, </a:t>
            </a:r>
            <a:r>
              <a:rPr lang="en-US" sz="2400" dirty="0" err="1"/>
              <a:t>povrede</a:t>
            </a:r>
            <a:r>
              <a:rPr lang="en-US" sz="2400" dirty="0"/>
              <a:t> </a:t>
            </a:r>
            <a:r>
              <a:rPr lang="en-US" sz="2400" dirty="0" err="1" smtClean="0"/>
              <a:t>ugleda</a:t>
            </a:r>
            <a:r>
              <a:rPr lang="hr-HR" sz="2400" dirty="0" smtClean="0"/>
              <a:t>, </a:t>
            </a:r>
            <a:r>
              <a:rPr lang="en-US" sz="2400" dirty="0" err="1" smtClean="0"/>
              <a:t>časti</a:t>
            </a:r>
            <a:r>
              <a:rPr lang="hr-HR" sz="2400" dirty="0" smtClean="0"/>
              <a:t>, dostojanstva,</a:t>
            </a:r>
            <a:r>
              <a:rPr lang="en-US" sz="2400" dirty="0" smtClean="0"/>
              <a:t> </a:t>
            </a:r>
            <a:r>
              <a:rPr lang="en-US" sz="2400" dirty="0" err="1"/>
              <a:t>isplati</a:t>
            </a:r>
            <a:r>
              <a:rPr lang="en-US" sz="2400" dirty="0"/>
              <a:t> </a:t>
            </a:r>
            <a:r>
              <a:rPr lang="en-US" sz="2400" dirty="0" err="1"/>
              <a:t>nadoknadu</a:t>
            </a:r>
            <a:r>
              <a:rPr lang="en-US" sz="2400" dirty="0"/>
              <a:t>  </a:t>
            </a:r>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8125784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7822704" cy="5472608"/>
          </a:xfrm>
        </p:spPr>
        <p:txBody>
          <a:bodyPr>
            <a:normAutofit fontScale="92500"/>
          </a:bodyPr>
          <a:lstStyle/>
          <a:p>
            <a:pPr marL="0" indent="0">
              <a:buNone/>
            </a:pPr>
            <a:r>
              <a:rPr lang="hr-HR" dirty="0" smtClean="0"/>
              <a:t> </a:t>
            </a:r>
          </a:p>
          <a:p>
            <a:pPr marL="0" indent="0">
              <a:buNone/>
            </a:pPr>
            <a:r>
              <a:rPr lang="hr-HR" sz="3200" dirty="0" smtClean="0"/>
              <a:t>Prvi naučnik koji </a:t>
            </a:r>
            <a:r>
              <a:rPr lang="hr-HR" sz="3200" dirty="0"/>
              <a:t>je </a:t>
            </a:r>
            <a:r>
              <a:rPr lang="hr-HR" sz="3200" dirty="0" smtClean="0"/>
              <a:t>istraživao </a:t>
            </a:r>
            <a:r>
              <a:rPr lang="hr-HR" sz="3200" dirty="0"/>
              <a:t>ovaj fenomen bio je njemački psiholog </a:t>
            </a:r>
            <a:r>
              <a:rPr lang="hr-HR" sz="3200" b="1" dirty="0"/>
              <a:t>Heinz </a:t>
            </a:r>
            <a:r>
              <a:rPr lang="hr-HR" sz="3200" b="1" dirty="0" smtClean="0"/>
              <a:t>Leymann (1932 – 1999</a:t>
            </a:r>
            <a:r>
              <a:rPr lang="hr-HR" sz="3200" b="1" dirty="0"/>
              <a:t>)</a:t>
            </a:r>
            <a:r>
              <a:rPr lang="hr-HR" sz="3200" b="1" dirty="0" smtClean="0"/>
              <a:t>.</a:t>
            </a:r>
            <a:r>
              <a:rPr lang="hr-HR" sz="3200" dirty="0" smtClean="0"/>
              <a:t> </a:t>
            </a:r>
          </a:p>
          <a:p>
            <a:pPr marL="0" indent="0">
              <a:buNone/>
            </a:pPr>
            <a:r>
              <a:rPr lang="hr-HR" sz="3200" dirty="0" smtClean="0"/>
              <a:t>On </a:t>
            </a:r>
            <a:r>
              <a:rPr lang="hr-HR" sz="3200" dirty="0"/>
              <a:t>je </a:t>
            </a:r>
            <a:r>
              <a:rPr lang="hr-HR" sz="3200" dirty="0" smtClean="0"/>
              <a:t>je ujedno </a:t>
            </a:r>
            <a:r>
              <a:rPr lang="hr-HR" sz="3200" dirty="0"/>
              <a:t>prvi upotrijebio </a:t>
            </a:r>
            <a:r>
              <a:rPr lang="hr-HR" sz="3200" dirty="0" smtClean="0"/>
              <a:t>naziv "mobbing</a:t>
            </a:r>
            <a:r>
              <a:rPr lang="hr-HR" sz="3200" dirty="0"/>
              <a:t>" za određena ponašanja na radnom mjestu, odredio njegove karakteristike, posljedice na zdravlje, a osnovao je i kliniku za pomoć žrtvama. </a:t>
            </a:r>
            <a:endParaRPr lang="hr-HR" sz="3200" dirty="0" smtClean="0"/>
          </a:p>
          <a:p>
            <a:pPr marL="0" indent="0">
              <a:buNone/>
            </a:pPr>
            <a:r>
              <a:rPr lang="hr-HR" sz="3200" dirty="0" smtClean="0"/>
              <a:t>Riječ </a:t>
            </a:r>
            <a:r>
              <a:rPr lang="hr-HR" sz="3200" dirty="0"/>
              <a:t>"mobbing" dolazi do engleskog glagola </a:t>
            </a:r>
            <a:r>
              <a:rPr lang="hr-HR" sz="3200" dirty="0" smtClean="0"/>
              <a:t>„to mob” -  u prevodu: </a:t>
            </a:r>
            <a:r>
              <a:rPr lang="hr-HR" sz="3200" dirty="0"/>
              <a:t>bučno navaliti, nasrnuti u </a:t>
            </a:r>
            <a:r>
              <a:rPr lang="hr-HR" sz="3200" dirty="0" smtClean="0"/>
              <a:t>masi. Riječ „mob” znači rulja, mnoštvo, ološ.</a:t>
            </a:r>
          </a:p>
          <a:p>
            <a:endParaRPr lang="en-US"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276596553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323528" y="476672"/>
            <a:ext cx="8219256" cy="5714999"/>
          </a:xfrm>
        </p:spPr>
        <p:txBody>
          <a:bodyPr>
            <a:normAutofit/>
          </a:bodyPr>
          <a:lstStyle/>
          <a:p>
            <a:pPr marL="0" indent="0">
              <a:buNone/>
            </a:pPr>
            <a:r>
              <a:rPr lang="en-US" sz="3200" b="1" dirty="0" err="1"/>
              <a:t>Uloga</a:t>
            </a:r>
            <a:r>
              <a:rPr lang="en-US" sz="3200" b="1" dirty="0"/>
              <a:t> </a:t>
            </a:r>
            <a:r>
              <a:rPr lang="en-US" sz="3200" b="1" dirty="0" err="1"/>
              <a:t>sindikata</a:t>
            </a:r>
            <a:r>
              <a:rPr lang="en-US" sz="3200" b="1" dirty="0"/>
              <a:t> </a:t>
            </a:r>
            <a:r>
              <a:rPr lang="en-US" sz="3200" dirty="0"/>
              <a:t>u </a:t>
            </a:r>
            <a:r>
              <a:rPr lang="en-US" sz="3200" dirty="0" err="1"/>
              <a:t>prevenciji</a:t>
            </a:r>
            <a:r>
              <a:rPr lang="en-US" sz="3200" dirty="0"/>
              <a:t> i </a:t>
            </a:r>
            <a:r>
              <a:rPr lang="en-US" sz="3200" dirty="0" err="1"/>
              <a:t>borbi</a:t>
            </a:r>
            <a:r>
              <a:rPr lang="en-US" sz="3200" dirty="0"/>
              <a:t> </a:t>
            </a:r>
            <a:r>
              <a:rPr lang="en-US" sz="3200" dirty="0" err="1"/>
              <a:t>protiv</a:t>
            </a:r>
            <a:r>
              <a:rPr lang="en-US" sz="3200" dirty="0"/>
              <a:t> </a:t>
            </a:r>
            <a:r>
              <a:rPr lang="en-US" sz="3200" dirty="0" err="1"/>
              <a:t>mobinga</a:t>
            </a:r>
            <a:r>
              <a:rPr lang="en-US" sz="3200" dirty="0"/>
              <a:t>, </a:t>
            </a:r>
            <a:r>
              <a:rPr lang="en-US" sz="3200" dirty="0" err="1"/>
              <a:t>uznemiravanja</a:t>
            </a:r>
            <a:r>
              <a:rPr lang="en-US" sz="3200" dirty="0"/>
              <a:t> i </a:t>
            </a:r>
            <a:r>
              <a:rPr lang="en-US" sz="3200" dirty="0" err="1" smtClean="0"/>
              <a:t>seksualnog</a:t>
            </a:r>
            <a:r>
              <a:rPr lang="hr-HR" sz="3200" dirty="0"/>
              <a:t> </a:t>
            </a:r>
            <a:r>
              <a:rPr lang="en-US" sz="3200" dirty="0" err="1" smtClean="0"/>
              <a:t>uznemiravanja</a:t>
            </a:r>
            <a:r>
              <a:rPr lang="en-US" sz="3200" dirty="0"/>
              <a:t>, </a:t>
            </a:r>
            <a:r>
              <a:rPr lang="en-US" sz="3200" dirty="0" err="1"/>
              <a:t>kao</a:t>
            </a:r>
            <a:r>
              <a:rPr lang="en-US" sz="3200" dirty="0"/>
              <a:t> i </a:t>
            </a:r>
            <a:r>
              <a:rPr lang="en-US" sz="3200" dirty="0" err="1"/>
              <a:t>različitih</a:t>
            </a:r>
            <a:r>
              <a:rPr lang="en-US" sz="3200" dirty="0"/>
              <a:t> </a:t>
            </a:r>
            <a:r>
              <a:rPr lang="en-US" sz="3200" dirty="0" err="1"/>
              <a:t>oblika</a:t>
            </a:r>
            <a:r>
              <a:rPr lang="en-US" sz="3200" dirty="0"/>
              <a:t> </a:t>
            </a:r>
            <a:r>
              <a:rPr lang="en-US" sz="3200" dirty="0" err="1"/>
              <a:t>diskriminacije</a:t>
            </a:r>
            <a:r>
              <a:rPr lang="en-US" sz="3200" dirty="0"/>
              <a:t> </a:t>
            </a:r>
            <a:r>
              <a:rPr lang="en-US" sz="3200" dirty="0" err="1"/>
              <a:t>radnica</a:t>
            </a:r>
            <a:r>
              <a:rPr lang="en-US" sz="3200" dirty="0"/>
              <a:t> i </a:t>
            </a:r>
            <a:r>
              <a:rPr lang="en-US" sz="3200" dirty="0" err="1"/>
              <a:t>radnika</a:t>
            </a:r>
            <a:r>
              <a:rPr lang="en-US" sz="3200" dirty="0"/>
              <a:t>, </a:t>
            </a:r>
            <a:r>
              <a:rPr lang="hr-HR" sz="3200" dirty="0" smtClean="0"/>
              <a:t>veoma </a:t>
            </a:r>
            <a:r>
              <a:rPr lang="en-US" sz="3200" dirty="0" smtClean="0"/>
              <a:t>je </a:t>
            </a:r>
            <a:r>
              <a:rPr lang="en-US" sz="3200" dirty="0" err="1" smtClean="0"/>
              <a:t>važna</a:t>
            </a:r>
            <a:r>
              <a:rPr lang="hr-HR" sz="3200" dirty="0"/>
              <a:t> </a:t>
            </a:r>
            <a:r>
              <a:rPr lang="pl-PL" sz="3200" dirty="0" smtClean="0"/>
              <a:t>kako </a:t>
            </a:r>
            <a:r>
              <a:rPr lang="pl-PL" sz="3200" dirty="0"/>
              <a:t>na </a:t>
            </a:r>
            <a:r>
              <a:rPr lang="pl-PL" sz="3200" dirty="0" smtClean="0"/>
              <a:t>nivou pojedinih sektora </a:t>
            </a:r>
            <a:r>
              <a:rPr lang="pl-PL" sz="3200" dirty="0"/>
              <a:t>i područja djelovanja sindikata, tako </a:t>
            </a:r>
            <a:r>
              <a:rPr lang="pl-PL" sz="3200" dirty="0" smtClean="0"/>
              <a:t>i </a:t>
            </a:r>
            <a:r>
              <a:rPr lang="en-US" sz="3200" dirty="0" err="1" smtClean="0"/>
              <a:t>na</a:t>
            </a:r>
            <a:r>
              <a:rPr lang="en-US" sz="3200" dirty="0" smtClean="0"/>
              <a:t> </a:t>
            </a:r>
            <a:r>
              <a:rPr lang="hr-HR" sz="3200" dirty="0" smtClean="0"/>
              <a:t>nivou </a:t>
            </a:r>
            <a:r>
              <a:rPr lang="en-US" sz="3200" dirty="0" err="1" smtClean="0"/>
              <a:t>svake</a:t>
            </a:r>
            <a:r>
              <a:rPr lang="en-US" sz="3200" dirty="0" smtClean="0"/>
              <a:t> </a:t>
            </a:r>
            <a:r>
              <a:rPr lang="hr-HR" sz="3200" dirty="0" smtClean="0"/>
              <a:t>firme </a:t>
            </a:r>
            <a:r>
              <a:rPr lang="en-US" sz="3200" dirty="0" err="1" smtClean="0"/>
              <a:t>koja</a:t>
            </a:r>
            <a:r>
              <a:rPr lang="en-US" sz="3200" dirty="0" smtClean="0"/>
              <a:t> </a:t>
            </a:r>
            <a:r>
              <a:rPr lang="en-US" sz="3200" dirty="0" err="1"/>
              <a:t>zapošljava</a:t>
            </a:r>
            <a:r>
              <a:rPr lang="en-US" sz="3200" dirty="0"/>
              <a:t> </a:t>
            </a:r>
            <a:r>
              <a:rPr lang="en-US" sz="3200" dirty="0" err="1"/>
              <a:t>njihove</a:t>
            </a:r>
            <a:r>
              <a:rPr lang="en-US" sz="3200" dirty="0"/>
              <a:t> </a:t>
            </a:r>
            <a:r>
              <a:rPr lang="en-US" sz="3200" dirty="0" err="1"/>
              <a:t>članove</a:t>
            </a:r>
            <a:r>
              <a:rPr lang="en-US" sz="3200" dirty="0"/>
              <a:t>. </a:t>
            </a:r>
            <a:endParaRPr lang="hr-HR" sz="3200" dirty="0" smtClean="0"/>
          </a:p>
          <a:p>
            <a:pPr marL="0" indent="0">
              <a:buNone/>
            </a:pPr>
            <a:r>
              <a:rPr lang="hr-HR" sz="2400" dirty="0" smtClean="0"/>
              <a:t> </a:t>
            </a:r>
            <a:endParaRPr lang="en-US" sz="2400" dirty="0"/>
          </a:p>
        </p:txBody>
      </p:sp>
      <p:sp>
        <p:nvSpPr>
          <p:cNvPr id="3" name="Footer Placeholder 2"/>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6365918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764705"/>
            <a:ext cx="7416824" cy="5040560"/>
          </a:xfrm>
        </p:spPr>
        <p:txBody>
          <a:bodyPr>
            <a:noAutofit/>
          </a:bodyPr>
          <a:lstStyle/>
          <a:p>
            <a:pPr marL="0" indent="0">
              <a:buNone/>
            </a:pPr>
            <a:r>
              <a:rPr lang="en-US" sz="2800" dirty="0" err="1"/>
              <a:t>Sindikati</a:t>
            </a:r>
            <a:r>
              <a:rPr lang="en-US" sz="2800" dirty="0"/>
              <a:t> i </a:t>
            </a:r>
            <a:r>
              <a:rPr lang="en-US" sz="2800" dirty="0" err="1"/>
              <a:t>drugi</a:t>
            </a:r>
            <a:r>
              <a:rPr lang="hr-HR" sz="2800" dirty="0"/>
              <a:t> </a:t>
            </a:r>
            <a:r>
              <a:rPr lang="en-US" sz="2800" dirty="0" err="1"/>
              <a:t>socijalni</a:t>
            </a:r>
            <a:r>
              <a:rPr lang="en-US" sz="2800" dirty="0"/>
              <a:t> </a:t>
            </a:r>
            <a:r>
              <a:rPr lang="en-US" sz="2800" dirty="0" err="1"/>
              <a:t>partneri</a:t>
            </a:r>
            <a:r>
              <a:rPr lang="en-US" sz="2800" dirty="0"/>
              <a:t> </a:t>
            </a:r>
            <a:r>
              <a:rPr lang="en-US" sz="2800" dirty="0" err="1"/>
              <a:t>navedenim</a:t>
            </a:r>
            <a:r>
              <a:rPr lang="en-US" sz="2800" dirty="0"/>
              <a:t> </a:t>
            </a:r>
            <a:r>
              <a:rPr lang="en-US" sz="2800" dirty="0" err="1"/>
              <a:t>problemima</a:t>
            </a:r>
            <a:r>
              <a:rPr lang="en-US" sz="2800" dirty="0"/>
              <a:t> </a:t>
            </a:r>
            <a:r>
              <a:rPr lang="en-US" sz="2800" dirty="0" err="1"/>
              <a:t>mogu</a:t>
            </a:r>
            <a:r>
              <a:rPr lang="en-US" sz="2800" dirty="0"/>
              <a:t> </a:t>
            </a:r>
            <a:r>
              <a:rPr lang="en-US" sz="2800" dirty="0" err="1"/>
              <a:t>pristupiti</a:t>
            </a:r>
            <a:r>
              <a:rPr lang="en-US" sz="2800" dirty="0"/>
              <a:t> </a:t>
            </a:r>
            <a:r>
              <a:rPr lang="en-US" sz="2800" dirty="0" err="1"/>
              <a:t>na</a:t>
            </a:r>
            <a:r>
              <a:rPr lang="en-US" sz="2800" dirty="0"/>
              <a:t> </a:t>
            </a:r>
            <a:r>
              <a:rPr lang="en-US" sz="2800" dirty="0" err="1"/>
              <a:t>različite</a:t>
            </a:r>
            <a:r>
              <a:rPr lang="en-US" sz="2800" dirty="0"/>
              <a:t> </a:t>
            </a:r>
            <a:r>
              <a:rPr lang="en-US" sz="2800" dirty="0" err="1"/>
              <a:t>načine</a:t>
            </a:r>
            <a:r>
              <a:rPr lang="en-US" sz="2800" dirty="0"/>
              <a:t>: u </a:t>
            </a:r>
            <a:r>
              <a:rPr lang="en-US" sz="2800" dirty="0" err="1"/>
              <a:t>procesima</a:t>
            </a:r>
            <a:r>
              <a:rPr lang="hr-HR" sz="2800" dirty="0"/>
              <a:t> </a:t>
            </a:r>
            <a:r>
              <a:rPr lang="en-US" sz="2800" dirty="0" err="1"/>
              <a:t>kolektivnog</a:t>
            </a:r>
            <a:r>
              <a:rPr lang="en-US" sz="2800" dirty="0"/>
              <a:t> </a:t>
            </a:r>
            <a:r>
              <a:rPr lang="en-US" sz="2800" dirty="0" err="1"/>
              <a:t>pregovaranja</a:t>
            </a:r>
            <a:r>
              <a:rPr lang="en-US" sz="2800" dirty="0"/>
              <a:t>, </a:t>
            </a:r>
            <a:r>
              <a:rPr lang="en-US" sz="2800" dirty="0" err="1"/>
              <a:t>socijalnim</a:t>
            </a:r>
            <a:r>
              <a:rPr lang="en-US" sz="2800" dirty="0"/>
              <a:t> </a:t>
            </a:r>
            <a:r>
              <a:rPr lang="en-US" sz="2800" dirty="0" err="1"/>
              <a:t>dijalogom</a:t>
            </a:r>
            <a:r>
              <a:rPr lang="en-US" sz="2800" dirty="0"/>
              <a:t>, </a:t>
            </a:r>
            <a:r>
              <a:rPr lang="en-US" sz="2800" dirty="0" err="1"/>
              <a:t>edukacijom</a:t>
            </a:r>
            <a:r>
              <a:rPr lang="en-US" sz="2800" dirty="0"/>
              <a:t> </a:t>
            </a:r>
            <a:r>
              <a:rPr lang="en-US" sz="2800" dirty="0" err="1"/>
              <a:t>vlastitog</a:t>
            </a:r>
            <a:r>
              <a:rPr lang="en-US" sz="2800" dirty="0"/>
              <a:t> </a:t>
            </a:r>
            <a:r>
              <a:rPr lang="en-US" sz="2800" dirty="0" err="1"/>
              <a:t>članstva</a:t>
            </a:r>
            <a:r>
              <a:rPr lang="en-US" sz="2800" dirty="0"/>
              <a:t>, </a:t>
            </a:r>
            <a:r>
              <a:rPr lang="en-US" sz="2800" dirty="0" err="1"/>
              <a:t>radnika</a:t>
            </a:r>
            <a:r>
              <a:rPr lang="hr-HR" sz="2800" dirty="0"/>
              <a:t> </a:t>
            </a:r>
            <a:r>
              <a:rPr lang="en-US" sz="2800" dirty="0"/>
              <a:t>i </a:t>
            </a:r>
            <a:r>
              <a:rPr lang="en-US" sz="2800" dirty="0" err="1"/>
              <a:t>menadžmenta</a:t>
            </a:r>
            <a:r>
              <a:rPr lang="en-US" sz="2800" dirty="0"/>
              <a:t>, </a:t>
            </a:r>
            <a:r>
              <a:rPr lang="en-US" sz="2800" dirty="0" err="1"/>
              <a:t>javnim</a:t>
            </a:r>
            <a:r>
              <a:rPr lang="en-US" sz="2800" dirty="0"/>
              <a:t> </a:t>
            </a:r>
            <a:r>
              <a:rPr lang="en-US" sz="2800" dirty="0" err="1"/>
              <a:t>kampanjama</a:t>
            </a:r>
            <a:r>
              <a:rPr lang="en-US" sz="2800" dirty="0"/>
              <a:t> i </a:t>
            </a:r>
            <a:r>
              <a:rPr lang="en-US" sz="2800" dirty="0" err="1"/>
              <a:t>radom</a:t>
            </a:r>
            <a:r>
              <a:rPr lang="en-US" sz="2800" dirty="0"/>
              <a:t> </a:t>
            </a:r>
            <a:r>
              <a:rPr lang="en-US" sz="2800" dirty="0" err="1"/>
              <a:t>na</a:t>
            </a:r>
            <a:r>
              <a:rPr lang="en-US" sz="2800" dirty="0"/>
              <a:t> </a:t>
            </a:r>
            <a:r>
              <a:rPr lang="en-US" sz="2800" dirty="0" err="1"/>
              <a:t>podizanju</a:t>
            </a:r>
            <a:r>
              <a:rPr lang="en-US" sz="2800" dirty="0"/>
              <a:t> </a:t>
            </a:r>
            <a:r>
              <a:rPr lang="en-US" sz="2800" dirty="0" err="1"/>
              <a:t>društvene</a:t>
            </a:r>
            <a:r>
              <a:rPr lang="en-US" sz="2800" dirty="0"/>
              <a:t> i </a:t>
            </a:r>
            <a:r>
              <a:rPr lang="en-US" sz="2800" dirty="0" err="1"/>
              <a:t>poslovne</a:t>
            </a:r>
            <a:r>
              <a:rPr lang="en-US" sz="2800" dirty="0"/>
              <a:t> </a:t>
            </a:r>
            <a:r>
              <a:rPr lang="en-US" sz="2800" dirty="0" err="1"/>
              <a:t>svijesti</a:t>
            </a:r>
            <a:r>
              <a:rPr lang="hr-HR" sz="2800" dirty="0"/>
              <a:t> </a:t>
            </a:r>
            <a:r>
              <a:rPr lang="en-US" sz="2800" dirty="0"/>
              <a:t>o </a:t>
            </a:r>
            <a:r>
              <a:rPr lang="en-US" sz="2800" dirty="0" err="1"/>
              <a:t>svim</a:t>
            </a:r>
            <a:r>
              <a:rPr lang="en-US" sz="2800" dirty="0"/>
              <a:t> </a:t>
            </a:r>
            <a:r>
              <a:rPr lang="en-US" sz="2800" dirty="0" err="1"/>
              <a:t>negativnim</a:t>
            </a:r>
            <a:r>
              <a:rPr lang="en-US" sz="2800" dirty="0"/>
              <a:t> </a:t>
            </a:r>
            <a:r>
              <a:rPr lang="en-US" sz="2800" dirty="0" err="1"/>
              <a:t>posljedicama</a:t>
            </a:r>
            <a:r>
              <a:rPr lang="en-US" sz="2800" dirty="0"/>
              <a:t> </a:t>
            </a:r>
            <a:r>
              <a:rPr lang="en-US" sz="2800" dirty="0" err="1"/>
              <a:t>mobinga</a:t>
            </a:r>
            <a:r>
              <a:rPr lang="en-US" sz="2800" dirty="0"/>
              <a:t> i </a:t>
            </a:r>
            <a:r>
              <a:rPr lang="en-US" sz="2800" dirty="0" err="1"/>
              <a:t>diskriminacije</a:t>
            </a:r>
            <a:r>
              <a:rPr lang="en-US" sz="2800" dirty="0"/>
              <a:t> u </a:t>
            </a:r>
            <a:r>
              <a:rPr lang="en-US" sz="2800" dirty="0" err="1"/>
              <a:t>radnom</a:t>
            </a:r>
            <a:r>
              <a:rPr lang="en-US" sz="2800" dirty="0"/>
              <a:t> </a:t>
            </a:r>
            <a:r>
              <a:rPr lang="en-US" sz="2800" dirty="0" err="1"/>
              <a:t>okruženju</a:t>
            </a:r>
            <a:r>
              <a:rPr lang="hr-HR" sz="2800" dirty="0"/>
              <a:t>, te </a:t>
            </a:r>
            <a:r>
              <a:rPr lang="en-US" sz="2800" dirty="0" err="1"/>
              <a:t>osiguravanje</a:t>
            </a:r>
            <a:r>
              <a:rPr lang="hr-HR" sz="2800" dirty="0"/>
              <a:t>m</a:t>
            </a:r>
            <a:r>
              <a:rPr lang="en-US" sz="2800" dirty="0"/>
              <a:t> </a:t>
            </a:r>
            <a:r>
              <a:rPr lang="en-US" sz="2800" dirty="0" err="1"/>
              <a:t>odgovarajuće</a:t>
            </a:r>
            <a:r>
              <a:rPr lang="en-US" sz="2800" dirty="0"/>
              <a:t> </a:t>
            </a:r>
            <a:r>
              <a:rPr lang="en-US" sz="2800" dirty="0" err="1"/>
              <a:t>pravne</a:t>
            </a:r>
            <a:r>
              <a:rPr lang="hr-HR" sz="2800" dirty="0"/>
              <a:t> </a:t>
            </a:r>
            <a:r>
              <a:rPr lang="en-US" sz="2800" dirty="0" err="1"/>
              <a:t>pomoći</a:t>
            </a:r>
            <a:r>
              <a:rPr lang="en-US" sz="2800" dirty="0"/>
              <a:t> </a:t>
            </a:r>
            <a:r>
              <a:rPr lang="hr-HR" sz="2800" dirty="0"/>
              <a:t>te drugih vidova </a:t>
            </a:r>
            <a:r>
              <a:rPr lang="en-US" sz="2800" dirty="0"/>
              <a:t> </a:t>
            </a:r>
            <a:r>
              <a:rPr lang="en-US" sz="2800" dirty="0" err="1"/>
              <a:t>podrške</a:t>
            </a:r>
            <a:r>
              <a:rPr lang="en-US" sz="2800" dirty="0"/>
              <a:t> </a:t>
            </a:r>
            <a:r>
              <a:rPr lang="en-US" sz="2800" dirty="0" err="1"/>
              <a:t>žrtvama</a:t>
            </a:r>
            <a:r>
              <a:rPr lang="en-US" sz="2800" dirty="0"/>
              <a:t> </a:t>
            </a:r>
            <a:r>
              <a:rPr lang="en-US" sz="2800" dirty="0" err="1"/>
              <a:t>spomenutih</a:t>
            </a:r>
            <a:r>
              <a:rPr lang="en-US" sz="2800" dirty="0"/>
              <a:t>, </a:t>
            </a:r>
            <a:r>
              <a:rPr lang="en-US" sz="2800" dirty="0" err="1"/>
              <a:t>nedopuštenih</a:t>
            </a:r>
            <a:r>
              <a:rPr lang="en-US" sz="2800" dirty="0"/>
              <a:t> </a:t>
            </a:r>
            <a:r>
              <a:rPr lang="en-US" sz="2800" dirty="0" err="1"/>
              <a:t>ponašanja</a:t>
            </a:r>
            <a:r>
              <a:rPr lang="en-US" sz="2800" dirty="0"/>
              <a:t> </a:t>
            </a:r>
            <a:r>
              <a:rPr lang="en-US" sz="2800" dirty="0" err="1"/>
              <a:t>na</a:t>
            </a:r>
            <a:r>
              <a:rPr lang="en-US" sz="2800" dirty="0"/>
              <a:t> </a:t>
            </a:r>
            <a:r>
              <a:rPr lang="en-US" sz="2800" dirty="0" err="1"/>
              <a:t>radnom</a:t>
            </a:r>
            <a:r>
              <a:rPr lang="en-US" sz="2800" dirty="0"/>
              <a:t> </a:t>
            </a:r>
            <a:r>
              <a:rPr lang="en-US" sz="2800" dirty="0" err="1"/>
              <a:t>mjestu</a:t>
            </a:r>
            <a:r>
              <a:rPr lang="hr-HR" sz="2800" dirty="0"/>
              <a:t>.</a:t>
            </a:r>
          </a:p>
          <a:p>
            <a:pPr marL="0" indent="0">
              <a:buNone/>
            </a:pPr>
            <a:r>
              <a:rPr lang="en-US" sz="2800" dirty="0" err="1"/>
              <a:t>Pojedini</a:t>
            </a:r>
            <a:r>
              <a:rPr lang="en-US" sz="2800" dirty="0"/>
              <a:t> </a:t>
            </a:r>
            <a:r>
              <a:rPr lang="en-US" sz="2800" dirty="0" err="1"/>
              <a:t>autori</a:t>
            </a:r>
            <a:r>
              <a:rPr lang="en-US" sz="2800" dirty="0"/>
              <a:t> </a:t>
            </a:r>
            <a:r>
              <a:rPr lang="en-US" sz="2800" dirty="0" err="1"/>
              <a:t>ističu</a:t>
            </a:r>
            <a:r>
              <a:rPr lang="en-US" sz="2800" dirty="0"/>
              <a:t> </a:t>
            </a:r>
            <a:r>
              <a:rPr lang="en-US" sz="2800" dirty="0" err="1"/>
              <a:t>kako</a:t>
            </a:r>
            <a:r>
              <a:rPr lang="en-US" sz="2800" dirty="0"/>
              <a:t> je </a:t>
            </a:r>
            <a:r>
              <a:rPr lang="en-US" sz="2800" dirty="0" err="1"/>
              <a:t>posvećenost</a:t>
            </a:r>
            <a:r>
              <a:rPr lang="en-US" sz="2800" dirty="0"/>
              <a:t> </a:t>
            </a:r>
            <a:r>
              <a:rPr lang="en-US" sz="2800" dirty="0" err="1"/>
              <a:t>sindikata</a:t>
            </a:r>
            <a:r>
              <a:rPr lang="hr-HR" sz="2800" dirty="0"/>
              <a:t> </a:t>
            </a:r>
            <a:r>
              <a:rPr lang="en-US" sz="2800" dirty="0" err="1"/>
              <a:t>borbi</a:t>
            </a:r>
            <a:r>
              <a:rPr lang="en-US" sz="2800" dirty="0"/>
              <a:t> </a:t>
            </a:r>
            <a:r>
              <a:rPr lang="en-US" sz="2800" dirty="0" err="1"/>
              <a:t>protiv</a:t>
            </a:r>
            <a:r>
              <a:rPr lang="en-US" sz="2800" dirty="0"/>
              <a:t> </a:t>
            </a:r>
            <a:r>
              <a:rPr lang="en-US" sz="2800" dirty="0" err="1"/>
              <a:t>mobinga</a:t>
            </a:r>
            <a:r>
              <a:rPr lang="en-US" sz="2800" dirty="0"/>
              <a:t> </a:t>
            </a:r>
            <a:r>
              <a:rPr lang="en-US" sz="2800" dirty="0" err="1"/>
              <a:t>istinski</a:t>
            </a:r>
            <a:r>
              <a:rPr lang="en-US" sz="2800" dirty="0"/>
              <a:t> „test </a:t>
            </a:r>
            <a:r>
              <a:rPr lang="en-US" sz="2800" dirty="0" err="1"/>
              <a:t>njihove</a:t>
            </a:r>
            <a:r>
              <a:rPr lang="en-US" sz="2800" dirty="0"/>
              <a:t> </a:t>
            </a:r>
            <a:r>
              <a:rPr lang="en-US" sz="2800" dirty="0" err="1"/>
              <a:t>socijalne</a:t>
            </a:r>
            <a:r>
              <a:rPr lang="en-US" sz="2800" dirty="0"/>
              <a:t> </a:t>
            </a:r>
            <a:r>
              <a:rPr lang="en-US" sz="2800" dirty="0" err="1"/>
              <a:t>snage</a:t>
            </a:r>
            <a:r>
              <a:rPr lang="en-US" sz="2800" dirty="0"/>
              <a:t> u </a:t>
            </a:r>
            <a:r>
              <a:rPr lang="en-US" sz="2800" dirty="0" err="1"/>
              <a:t>tvrtkama</a:t>
            </a:r>
            <a:r>
              <a:rPr lang="en-US" sz="2800" dirty="0"/>
              <a:t> i </a:t>
            </a:r>
            <a:r>
              <a:rPr lang="en-US" sz="2800" dirty="0" err="1"/>
              <a:t>društvu</a:t>
            </a:r>
            <a:r>
              <a:rPr lang="hr-HR" sz="2800" dirty="0"/>
              <a:t>.</a:t>
            </a:r>
            <a:endParaRPr lang="en-US" sz="2800" dirty="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9601236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19256" cy="5714999"/>
          </a:xfrm>
        </p:spPr>
        <p:txBody>
          <a:bodyPr>
            <a:normAutofit/>
          </a:bodyPr>
          <a:lstStyle/>
          <a:p>
            <a:pPr marL="0" indent="0">
              <a:buNone/>
            </a:pPr>
            <a:r>
              <a:rPr lang="hr-HR" sz="2800" dirty="0" err="1"/>
              <a:t>E</a:t>
            </a:r>
            <a:r>
              <a:rPr lang="en-US" sz="2800" dirty="0" err="1" smtClean="0"/>
              <a:t>uropska</a:t>
            </a:r>
            <a:r>
              <a:rPr lang="en-US" sz="2800" dirty="0" smtClean="0"/>
              <a:t> </a:t>
            </a:r>
            <a:r>
              <a:rPr lang="en-US" sz="2800" dirty="0" err="1"/>
              <a:t>federacija</a:t>
            </a:r>
            <a:r>
              <a:rPr lang="en-US" sz="2800" dirty="0"/>
              <a:t> </a:t>
            </a:r>
            <a:r>
              <a:rPr lang="en-US" sz="2800" dirty="0" err="1"/>
              <a:t>sindikata</a:t>
            </a:r>
            <a:r>
              <a:rPr lang="en-US" sz="2800" dirty="0"/>
              <a:t> (</a:t>
            </a:r>
            <a:r>
              <a:rPr lang="en-US" sz="2800" dirty="0" err="1"/>
              <a:t>engl.</a:t>
            </a:r>
            <a:r>
              <a:rPr lang="en-US" sz="2800" dirty="0"/>
              <a:t> </a:t>
            </a:r>
            <a:r>
              <a:rPr lang="en-US" sz="2800" i="1" dirty="0"/>
              <a:t>European Trade Union </a:t>
            </a:r>
            <a:r>
              <a:rPr lang="en-US" sz="2800" i="1" dirty="0" smtClean="0"/>
              <a:t>Federation</a:t>
            </a:r>
            <a:r>
              <a:rPr lang="en-US" sz="2800" dirty="0" smtClean="0"/>
              <a:t>) </a:t>
            </a:r>
            <a:r>
              <a:rPr lang="en-US" sz="2800" dirty="0" err="1"/>
              <a:t>prije</a:t>
            </a:r>
            <a:r>
              <a:rPr lang="en-US" sz="2800" dirty="0"/>
              <a:t> </a:t>
            </a:r>
            <a:r>
              <a:rPr lang="en-US" sz="2800" dirty="0" smtClean="0"/>
              <a:t>11</a:t>
            </a:r>
            <a:r>
              <a:rPr lang="hr-HR" sz="2800" dirty="0" smtClean="0"/>
              <a:t> </a:t>
            </a:r>
            <a:r>
              <a:rPr lang="en-US" sz="2800" dirty="0" err="1" smtClean="0"/>
              <a:t>godina</a:t>
            </a:r>
            <a:r>
              <a:rPr lang="en-US" sz="2800" dirty="0" smtClean="0"/>
              <a:t> </a:t>
            </a:r>
            <a:r>
              <a:rPr lang="hr-HR" sz="2800" dirty="0" smtClean="0"/>
              <a:t>inicirala </a:t>
            </a:r>
            <a:r>
              <a:rPr lang="en-US" sz="2800" dirty="0" smtClean="0"/>
              <a:t>je </a:t>
            </a:r>
            <a:r>
              <a:rPr lang="en-US" sz="2800" dirty="0" err="1"/>
              <a:t>potpisivanje</a:t>
            </a:r>
            <a:r>
              <a:rPr lang="en-US" sz="2800" dirty="0"/>
              <a:t> </a:t>
            </a:r>
            <a:r>
              <a:rPr lang="en-US" sz="2800" dirty="0" err="1"/>
              <a:t>Okvirnog</a:t>
            </a:r>
            <a:r>
              <a:rPr lang="en-US" sz="2800" dirty="0"/>
              <a:t> </a:t>
            </a:r>
            <a:r>
              <a:rPr lang="en-US" sz="2800" dirty="0" err="1"/>
              <a:t>sporazuma</a:t>
            </a:r>
            <a:r>
              <a:rPr lang="en-US" sz="2800" dirty="0"/>
              <a:t> </a:t>
            </a:r>
            <a:r>
              <a:rPr lang="en-US" sz="2800" dirty="0" err="1"/>
              <a:t>europskih</a:t>
            </a:r>
            <a:r>
              <a:rPr lang="en-US" sz="2800" dirty="0"/>
              <a:t> </a:t>
            </a:r>
            <a:r>
              <a:rPr lang="en-US" sz="2800" dirty="0" err="1"/>
              <a:t>socijalnih</a:t>
            </a:r>
            <a:r>
              <a:rPr lang="en-US" sz="2800" dirty="0"/>
              <a:t> </a:t>
            </a:r>
            <a:r>
              <a:rPr lang="en-US" sz="2800" dirty="0" err="1"/>
              <a:t>partnera</a:t>
            </a:r>
            <a:r>
              <a:rPr lang="en-US" sz="2800" dirty="0"/>
              <a:t> </a:t>
            </a:r>
            <a:r>
              <a:rPr lang="en-US" sz="2800" dirty="0" smtClean="0"/>
              <a:t>o</a:t>
            </a:r>
            <a:r>
              <a:rPr lang="hr-HR" sz="2800" dirty="0" smtClean="0"/>
              <a:t> </a:t>
            </a:r>
            <a:r>
              <a:rPr lang="en-US" sz="2800" dirty="0" err="1" smtClean="0"/>
              <a:t>uključivanju</a:t>
            </a:r>
            <a:r>
              <a:rPr lang="en-US" sz="2800" dirty="0" smtClean="0"/>
              <a:t> </a:t>
            </a:r>
            <a:r>
              <a:rPr lang="en-US" sz="2800" dirty="0" err="1"/>
              <a:t>rasprava</a:t>
            </a:r>
            <a:r>
              <a:rPr lang="en-US" sz="2800" dirty="0"/>
              <a:t> o </a:t>
            </a:r>
            <a:r>
              <a:rPr lang="en-US" sz="2800" dirty="0" err="1"/>
              <a:t>nasilju</a:t>
            </a:r>
            <a:r>
              <a:rPr lang="en-US" sz="2800" dirty="0"/>
              <a:t> i </a:t>
            </a:r>
            <a:r>
              <a:rPr lang="en-US" sz="2800" dirty="0" err="1"/>
              <a:t>zlostavljanju</a:t>
            </a:r>
            <a:r>
              <a:rPr lang="en-US" sz="2800" dirty="0"/>
              <a:t> </a:t>
            </a:r>
            <a:r>
              <a:rPr lang="en-US" sz="2800" dirty="0" err="1"/>
              <a:t>na</a:t>
            </a:r>
            <a:r>
              <a:rPr lang="en-US" sz="2800" dirty="0"/>
              <a:t> </a:t>
            </a:r>
            <a:r>
              <a:rPr lang="en-US" sz="2800" dirty="0" err="1"/>
              <a:t>radnom</a:t>
            </a:r>
            <a:r>
              <a:rPr lang="en-US" sz="2800" dirty="0"/>
              <a:t> </a:t>
            </a:r>
            <a:r>
              <a:rPr lang="en-US" sz="2800" dirty="0" err="1"/>
              <a:t>mjestu</a:t>
            </a:r>
            <a:r>
              <a:rPr lang="en-US" sz="2800" dirty="0"/>
              <a:t> u </a:t>
            </a:r>
            <a:r>
              <a:rPr lang="en-US" sz="2800" dirty="0" err="1"/>
              <a:t>europski</a:t>
            </a:r>
            <a:r>
              <a:rPr lang="en-US" sz="2800" dirty="0"/>
              <a:t> </a:t>
            </a:r>
            <a:r>
              <a:rPr lang="en-US" sz="2800" dirty="0" err="1"/>
              <a:t>sektorski</a:t>
            </a:r>
            <a:endParaRPr lang="en-US" sz="2800" dirty="0"/>
          </a:p>
          <a:p>
            <a:pPr marL="0" indent="0">
              <a:buNone/>
            </a:pPr>
            <a:r>
              <a:rPr lang="en-US" sz="2800" dirty="0" err="1"/>
              <a:t>dijalog</a:t>
            </a:r>
            <a:r>
              <a:rPr lang="en-US" sz="2800" dirty="0"/>
              <a:t>, </a:t>
            </a:r>
            <a:r>
              <a:rPr lang="en-US" sz="2800" dirty="0" err="1"/>
              <a:t>što</a:t>
            </a:r>
            <a:r>
              <a:rPr lang="en-US" sz="2800" dirty="0"/>
              <a:t> je </a:t>
            </a:r>
            <a:r>
              <a:rPr lang="en-US" sz="2800" dirty="0" err="1"/>
              <a:t>rezultiralo</a:t>
            </a:r>
            <a:r>
              <a:rPr lang="en-US" sz="2800" dirty="0"/>
              <a:t> </a:t>
            </a:r>
            <a:r>
              <a:rPr lang="en-US" sz="2800" dirty="0" err="1"/>
              <a:t>zajedničkim</a:t>
            </a:r>
            <a:r>
              <a:rPr lang="en-US" sz="2800" dirty="0"/>
              <a:t> </a:t>
            </a:r>
            <a:r>
              <a:rPr lang="en-US" sz="2800" dirty="0" err="1"/>
              <a:t>izjavama</a:t>
            </a:r>
            <a:r>
              <a:rPr lang="en-US" sz="2800" dirty="0"/>
              <a:t> i </a:t>
            </a:r>
            <a:r>
              <a:rPr lang="en-US" sz="2800" dirty="0" err="1"/>
              <a:t>izradom</a:t>
            </a:r>
            <a:r>
              <a:rPr lang="en-US" sz="2800" dirty="0"/>
              <a:t> </a:t>
            </a:r>
            <a:r>
              <a:rPr lang="en-US" sz="2800" dirty="0" err="1"/>
              <a:t>smjernica</a:t>
            </a:r>
            <a:r>
              <a:rPr lang="en-US" sz="2800" dirty="0"/>
              <a:t> </a:t>
            </a:r>
            <a:r>
              <a:rPr lang="en-US" sz="2800" dirty="0" err="1"/>
              <a:t>za</a:t>
            </a:r>
            <a:r>
              <a:rPr lang="en-US" sz="2800" dirty="0"/>
              <a:t> </a:t>
            </a:r>
            <a:r>
              <a:rPr lang="en-US" sz="2800" dirty="0" err="1"/>
              <a:t>postupanje</a:t>
            </a:r>
            <a:r>
              <a:rPr lang="en-US" sz="2800" dirty="0" smtClean="0"/>
              <a:t>.</a:t>
            </a:r>
            <a:endParaRPr lang="hr-HR" sz="2800" dirty="0"/>
          </a:p>
          <a:p>
            <a:pPr marL="0" indent="0">
              <a:buNone/>
            </a:pPr>
            <a:endParaRPr lang="hr-HR" sz="2800" dirty="0" smtClean="0"/>
          </a:p>
          <a:p>
            <a:pPr marL="0" indent="0">
              <a:buNone/>
            </a:pPr>
            <a:r>
              <a:rPr lang="en-US" sz="2800" dirty="0" err="1"/>
              <a:t>Europska</a:t>
            </a:r>
            <a:r>
              <a:rPr lang="en-US" sz="2800" dirty="0"/>
              <a:t> </a:t>
            </a:r>
            <a:r>
              <a:rPr lang="en-US" sz="2800" dirty="0" err="1" smtClean="0"/>
              <a:t>radnička</a:t>
            </a:r>
            <a:r>
              <a:rPr lang="hr-HR" sz="2800" dirty="0"/>
              <a:t> </a:t>
            </a:r>
            <a:r>
              <a:rPr lang="en-US" sz="2800" dirty="0" err="1" smtClean="0"/>
              <a:t>vijeća</a:t>
            </a:r>
            <a:r>
              <a:rPr lang="en-US" sz="2800" dirty="0" smtClean="0"/>
              <a:t> </a:t>
            </a:r>
            <a:r>
              <a:rPr lang="en-US" sz="2800" dirty="0" err="1"/>
              <a:t>inicirala</a:t>
            </a:r>
            <a:r>
              <a:rPr lang="en-US" sz="2800" dirty="0"/>
              <a:t> </a:t>
            </a:r>
            <a:r>
              <a:rPr lang="en-US" sz="2800" dirty="0" err="1"/>
              <a:t>su</a:t>
            </a:r>
            <a:r>
              <a:rPr lang="en-US" sz="2800" dirty="0"/>
              <a:t> </a:t>
            </a:r>
            <a:r>
              <a:rPr lang="en-US" sz="2800" dirty="0" err="1"/>
              <a:t>brojne</a:t>
            </a:r>
            <a:r>
              <a:rPr lang="en-US" sz="2800" dirty="0"/>
              <a:t> </a:t>
            </a:r>
            <a:r>
              <a:rPr lang="en-US" sz="2800" dirty="0" err="1"/>
              <a:t>sporazume</a:t>
            </a:r>
            <a:r>
              <a:rPr lang="en-US" sz="2800" dirty="0"/>
              <a:t> s </a:t>
            </a:r>
            <a:r>
              <a:rPr lang="en-US" sz="2800" dirty="0" err="1"/>
              <a:t>multinacionalnim</a:t>
            </a:r>
            <a:r>
              <a:rPr lang="en-US" sz="2800" dirty="0"/>
              <a:t> </a:t>
            </a:r>
            <a:r>
              <a:rPr lang="hr-HR" sz="2800" dirty="0" smtClean="0"/>
              <a:t>kompanijama </a:t>
            </a:r>
            <a:r>
              <a:rPr lang="en-US" sz="2800" dirty="0" err="1" smtClean="0"/>
              <a:t>koji</a:t>
            </a:r>
            <a:r>
              <a:rPr lang="en-US" sz="2800" dirty="0" smtClean="0"/>
              <a:t> </a:t>
            </a:r>
            <a:r>
              <a:rPr lang="en-US" sz="2800" dirty="0" err="1"/>
              <a:t>su</a:t>
            </a:r>
            <a:r>
              <a:rPr lang="en-US" sz="2800" dirty="0"/>
              <a:t> se </a:t>
            </a:r>
            <a:r>
              <a:rPr lang="en-US" sz="2800" dirty="0" err="1" smtClean="0"/>
              <a:t>fokusirali</a:t>
            </a:r>
            <a:r>
              <a:rPr lang="hr-HR" sz="2800" dirty="0"/>
              <a:t> </a:t>
            </a:r>
            <a:r>
              <a:rPr lang="en-US" sz="2800" dirty="0" err="1" smtClean="0"/>
              <a:t>na</a:t>
            </a:r>
            <a:r>
              <a:rPr lang="en-US" sz="2800" dirty="0" smtClean="0"/>
              <a:t> </a:t>
            </a:r>
            <a:r>
              <a:rPr lang="en-US" sz="2800" dirty="0" err="1"/>
              <a:t>probleme</a:t>
            </a:r>
            <a:r>
              <a:rPr lang="en-US" sz="2800" dirty="0"/>
              <a:t> </a:t>
            </a:r>
            <a:r>
              <a:rPr lang="en-US" sz="2800" dirty="0" err="1"/>
              <a:t>uznemiravanja</a:t>
            </a:r>
            <a:r>
              <a:rPr lang="en-US" sz="2800" dirty="0"/>
              <a:t>, </a:t>
            </a:r>
            <a:r>
              <a:rPr lang="en-US" sz="2800" dirty="0" err="1"/>
              <a:t>seksualnog</a:t>
            </a:r>
            <a:r>
              <a:rPr lang="en-US" sz="2800" dirty="0"/>
              <a:t> </a:t>
            </a:r>
            <a:r>
              <a:rPr lang="en-US" sz="2800" dirty="0" err="1"/>
              <a:t>uznemiravanja</a:t>
            </a:r>
            <a:r>
              <a:rPr lang="en-US" sz="2800" dirty="0"/>
              <a:t> i </a:t>
            </a:r>
            <a:r>
              <a:rPr lang="en-US" sz="2800" dirty="0" err="1"/>
              <a:t>nasilja</a:t>
            </a:r>
            <a:r>
              <a:rPr lang="en-US" sz="2800" dirty="0"/>
              <a:t> </a:t>
            </a:r>
            <a:r>
              <a:rPr lang="en-US" sz="2800" dirty="0" err="1"/>
              <a:t>na</a:t>
            </a:r>
            <a:r>
              <a:rPr lang="en-US" sz="2800" dirty="0"/>
              <a:t> </a:t>
            </a:r>
            <a:r>
              <a:rPr lang="en-US" sz="2800" dirty="0" err="1"/>
              <a:t>radnom</a:t>
            </a:r>
            <a:r>
              <a:rPr lang="en-US" sz="2800" dirty="0"/>
              <a:t> </a:t>
            </a:r>
            <a:r>
              <a:rPr lang="en-US" sz="2800" dirty="0" err="1" smtClean="0"/>
              <a:t>mjestu</a:t>
            </a:r>
            <a:r>
              <a:rPr lang="hr-HR" sz="2800" dirty="0" smtClean="0"/>
              <a:t>, uključujući mobing.</a:t>
            </a:r>
            <a:endParaRPr lang="en-US" sz="2800" dirty="0"/>
          </a:p>
        </p:txBody>
      </p:sp>
      <p:sp>
        <p:nvSpPr>
          <p:cNvPr id="4" name="Footer Placeholder 3"/>
          <p:cNvSpPr>
            <a:spLocks noGrp="1"/>
          </p:cNvSpPr>
          <p:nvPr>
            <p:ph type="ftr" sz="quarter" idx="12"/>
          </p:nvPr>
        </p:nvSpPr>
        <p:spPr>
          <a:xfrm>
            <a:off x="5652120" y="6309320"/>
            <a:ext cx="2820987" cy="211336"/>
          </a:xfrm>
        </p:spPr>
        <p:txBody>
          <a:bodyPr/>
          <a:lstStyle/>
          <a:p>
            <a:r>
              <a:rPr lang="bs-Latn-BA" dirty="0" smtClean="0"/>
              <a:t>SM FBIH-SINDIKAT METALACA ZDK</a:t>
            </a:r>
            <a:endParaRPr lang="bs-Latn-BA" dirty="0"/>
          </a:p>
        </p:txBody>
      </p:sp>
    </p:spTree>
    <p:extLst>
      <p:ext uri="{BB962C8B-B14F-4D97-AF65-F5344CB8AC3E}">
        <p14:creationId xmlns:p14="http://schemas.microsoft.com/office/powerpoint/2010/main" val="96813608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859216" cy="5714999"/>
          </a:xfrm>
        </p:spPr>
        <p:txBody>
          <a:bodyPr>
            <a:normAutofit/>
          </a:bodyPr>
          <a:lstStyle/>
          <a:p>
            <a:pPr marL="0" indent="0" algn="ctr">
              <a:buNone/>
            </a:pPr>
            <a:r>
              <a:rPr lang="hr-HR" sz="6000" b="1" dirty="0" smtClean="0">
                <a:solidFill>
                  <a:schemeClr val="accent4">
                    <a:lumMod val="50000"/>
                  </a:schemeClr>
                </a:solidFill>
              </a:rPr>
              <a:t>HVALA NA PAŽNJI!</a:t>
            </a:r>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7862028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54380"/>
            <a:ext cx="3657600" cy="5714999"/>
          </a:xfrm>
        </p:spPr>
        <p:txBody>
          <a:bodyPr>
            <a:normAutofit/>
          </a:bodyPr>
          <a:lstStyle/>
          <a:p>
            <a:pPr marL="0" indent="0" algn="ctr">
              <a:buNone/>
            </a:pPr>
            <a:endParaRPr lang="hr-HR" sz="4000" dirty="0" smtClean="0"/>
          </a:p>
          <a:p>
            <a:pPr marL="0" indent="0" algn="ctr">
              <a:buNone/>
            </a:pPr>
            <a:endParaRPr lang="hr-HR" sz="4000" dirty="0"/>
          </a:p>
          <a:p>
            <a:pPr marL="0" indent="0" algn="ctr">
              <a:buNone/>
            </a:pPr>
            <a:r>
              <a:rPr lang="hr-HR" sz="4000" dirty="0" smtClean="0"/>
              <a:t> </a:t>
            </a:r>
            <a:endParaRPr lang="en-US" sz="4000" dirty="0"/>
          </a:p>
        </p:txBody>
      </p:sp>
      <p:sp>
        <p:nvSpPr>
          <p:cNvPr id="2" name="Rectangle 1"/>
          <p:cNvSpPr/>
          <p:nvPr/>
        </p:nvSpPr>
        <p:spPr>
          <a:xfrm>
            <a:off x="683568" y="836712"/>
            <a:ext cx="7488832" cy="5262979"/>
          </a:xfrm>
          <a:prstGeom prst="rect">
            <a:avLst/>
          </a:prstGeom>
        </p:spPr>
        <p:txBody>
          <a:bodyPr wrap="square">
            <a:spAutoFit/>
          </a:bodyPr>
          <a:lstStyle/>
          <a:p>
            <a:r>
              <a:rPr lang="hr-HR" sz="2400" dirty="0"/>
              <a:t>Prema Leymannu: "Mobing ili psihološki teror u poslovnom životu odnosi se na neprijateljsku i neetičku komunikaciju koja je usmjerena na </a:t>
            </a:r>
            <a:r>
              <a:rPr lang="hr-HR" sz="2400" b="1" dirty="0"/>
              <a:t>sistematičan</a:t>
            </a:r>
            <a:r>
              <a:rPr lang="hr-HR" sz="2400" dirty="0"/>
              <a:t> način od strane jednog ili više pojedinaca, uglavnom prema jednom pojedincu, koji je zbog mobinga stavljen u poziciju u kojoj je </a:t>
            </a:r>
            <a:r>
              <a:rPr lang="hr-HR" sz="2400" b="1" dirty="0"/>
              <a:t>bespomoćan</a:t>
            </a:r>
            <a:r>
              <a:rPr lang="hr-HR" sz="2400" dirty="0"/>
              <a:t> i u nemogućnosti da se </a:t>
            </a:r>
            <a:r>
              <a:rPr lang="hr-HR" sz="2400" dirty="0" smtClean="0"/>
              <a:t>odbrani </a:t>
            </a:r>
            <a:r>
              <a:rPr lang="hr-HR" sz="2400" dirty="0"/>
              <a:t>i držan u njoj pomoću </a:t>
            </a:r>
            <a:r>
              <a:rPr lang="hr-HR" sz="2400" b="1" dirty="0"/>
              <a:t>stalnih</a:t>
            </a:r>
            <a:r>
              <a:rPr lang="hr-HR" sz="2400" dirty="0"/>
              <a:t> maltretirajućih aktivnosti. </a:t>
            </a:r>
            <a:endParaRPr lang="hr-HR" sz="2400" dirty="0" smtClean="0"/>
          </a:p>
          <a:p>
            <a:endParaRPr lang="hr-HR" sz="2400" dirty="0" smtClean="0"/>
          </a:p>
          <a:p>
            <a:r>
              <a:rPr lang="hr-HR" sz="2400" dirty="0" smtClean="0"/>
              <a:t>One </a:t>
            </a:r>
            <a:r>
              <a:rPr lang="hr-HR" sz="2400" dirty="0"/>
              <a:t>se odvijaju s </a:t>
            </a:r>
            <a:r>
              <a:rPr lang="hr-HR" sz="2400" b="1" dirty="0"/>
              <a:t>visokom</a:t>
            </a:r>
            <a:r>
              <a:rPr lang="hr-HR" sz="2400" dirty="0"/>
              <a:t> učestalošću (najmanje jednom </a:t>
            </a:r>
            <a:r>
              <a:rPr lang="hr-HR" sz="2400" dirty="0" smtClean="0"/>
              <a:t>sedmično) </a:t>
            </a:r>
            <a:r>
              <a:rPr lang="hr-HR" sz="2400" dirty="0"/>
              <a:t>i u </a:t>
            </a:r>
            <a:r>
              <a:rPr lang="hr-HR" sz="2400" b="1" dirty="0"/>
              <a:t>dužem</a:t>
            </a:r>
            <a:r>
              <a:rPr lang="hr-HR" sz="2400" dirty="0"/>
              <a:t> </a:t>
            </a:r>
            <a:r>
              <a:rPr lang="hr-HR" sz="2400" dirty="0" smtClean="0"/>
              <a:t>periodu (najmanje </a:t>
            </a:r>
            <a:r>
              <a:rPr lang="hr-HR" sz="2400" dirty="0"/>
              <a:t>6 mjeseci). </a:t>
            </a:r>
            <a:endParaRPr lang="hr-HR" sz="2400" dirty="0" smtClean="0"/>
          </a:p>
          <a:p>
            <a:r>
              <a:rPr lang="hr-HR" sz="2400" dirty="0" smtClean="0"/>
              <a:t>Zbog </a:t>
            </a:r>
            <a:r>
              <a:rPr lang="hr-HR" sz="2400" dirty="0"/>
              <a:t>visoke učestalosti i dugog trajanja neprijateljskog ponašanja, to maltretiranje dovodi do </a:t>
            </a:r>
            <a:r>
              <a:rPr lang="hr-HR" sz="2400" b="1" dirty="0">
                <a:solidFill>
                  <a:srgbClr val="FF0000"/>
                </a:solidFill>
              </a:rPr>
              <a:t>značajne mentalne, psihosomatske i socijalne patnje".</a:t>
            </a:r>
            <a:r>
              <a:rPr lang="hr-HR" sz="2400" dirty="0"/>
              <a:t/>
            </a:r>
            <a:br>
              <a:rPr lang="hr-HR" sz="2400" dirty="0"/>
            </a:br>
            <a:endParaRPr lang="en-US" sz="2400" dirty="0"/>
          </a:p>
        </p:txBody>
      </p:sp>
      <p:sp>
        <p:nvSpPr>
          <p:cNvPr id="5" name="Footer Placeholder 4"/>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27356000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650" y="548680"/>
            <a:ext cx="7869766" cy="6001643"/>
          </a:xfrm>
          <a:prstGeom prst="rect">
            <a:avLst/>
          </a:prstGeom>
        </p:spPr>
        <p:txBody>
          <a:bodyPr wrap="square">
            <a:spAutoFit/>
          </a:bodyPr>
          <a:lstStyle/>
          <a:p>
            <a:r>
              <a:rPr lang="hr-HR" sz="2400" b="1" u="sng" dirty="0" smtClean="0"/>
              <a:t>Zakonske odredbe o mobingu:</a:t>
            </a:r>
          </a:p>
          <a:p>
            <a:r>
              <a:rPr lang="en-US" sz="2400" b="1" dirty="0" err="1" smtClean="0"/>
              <a:t>Član</a:t>
            </a:r>
            <a:r>
              <a:rPr lang="en-US" sz="2400" b="1" dirty="0" smtClean="0"/>
              <a:t> </a:t>
            </a:r>
            <a:r>
              <a:rPr lang="en-US" sz="2400" b="1" dirty="0"/>
              <a:t>4. </a:t>
            </a:r>
            <a:r>
              <a:rPr lang="en-US" sz="2400" b="1" dirty="0" err="1"/>
              <a:t>st.</a:t>
            </a:r>
            <a:r>
              <a:rPr lang="en-US" sz="2400" b="1" dirty="0"/>
              <a:t> 3. </a:t>
            </a:r>
            <a:r>
              <a:rPr lang="en-US" sz="2400" b="1" dirty="0" err="1"/>
              <a:t>Zakona</a:t>
            </a:r>
            <a:r>
              <a:rPr lang="en-US" sz="2400" b="1" dirty="0"/>
              <a:t> o </a:t>
            </a:r>
            <a:r>
              <a:rPr lang="en-US" sz="2400" b="1" dirty="0" err="1"/>
              <a:t>zabrani</a:t>
            </a:r>
            <a:r>
              <a:rPr lang="en-US" sz="2400" b="1" dirty="0"/>
              <a:t> diskriminacije (Sl. </a:t>
            </a:r>
            <a:r>
              <a:rPr lang="en-US" sz="2400" b="1" dirty="0" err="1"/>
              <a:t>glasnik</a:t>
            </a:r>
            <a:r>
              <a:rPr lang="en-US" sz="2400" b="1" dirty="0"/>
              <a:t> </a:t>
            </a:r>
            <a:r>
              <a:rPr lang="en-US" sz="2400" b="1" dirty="0" err="1"/>
              <a:t>BiH</a:t>
            </a:r>
            <a:r>
              <a:rPr lang="en-US" sz="2400" b="1" dirty="0"/>
              <a:t> </a:t>
            </a:r>
            <a:r>
              <a:rPr lang="en-US" sz="2400" b="1" dirty="0" err="1"/>
              <a:t>broj</a:t>
            </a:r>
            <a:r>
              <a:rPr lang="en-US" sz="2400" b="1" dirty="0"/>
              <a:t> 59/09, 66/16</a:t>
            </a:r>
            <a:r>
              <a:rPr lang="en-US" sz="2400" b="1" dirty="0" smtClean="0"/>
              <a:t>)</a:t>
            </a:r>
            <a:endParaRPr lang="en-US" sz="2400" b="1" dirty="0"/>
          </a:p>
          <a:p>
            <a:r>
              <a:rPr lang="en-US" sz="2400" dirty="0"/>
              <a:t> </a:t>
            </a:r>
            <a:r>
              <a:rPr lang="en-US" sz="2400" i="1" dirty="0"/>
              <a:t>“</a:t>
            </a:r>
            <a:r>
              <a:rPr lang="en-US" sz="2400" i="1" dirty="0" err="1"/>
              <a:t>Mobing</a:t>
            </a:r>
            <a:r>
              <a:rPr lang="en-US" sz="2400" i="1" dirty="0"/>
              <a:t> je </a:t>
            </a:r>
            <a:r>
              <a:rPr lang="en-US" sz="2400" i="1" dirty="0" err="1"/>
              <a:t>oblik</a:t>
            </a:r>
            <a:r>
              <a:rPr lang="en-US" sz="2400" i="1" dirty="0"/>
              <a:t> </a:t>
            </a:r>
            <a:r>
              <a:rPr lang="en-US" sz="2400" b="1" i="1" dirty="0" err="1"/>
              <a:t>nefizičkog</a:t>
            </a:r>
            <a:r>
              <a:rPr lang="en-US" sz="2400" i="1" dirty="0"/>
              <a:t> </a:t>
            </a:r>
            <a:r>
              <a:rPr lang="en-US" sz="2400" i="1" dirty="0" err="1"/>
              <a:t>uznemiravanja</a:t>
            </a:r>
            <a:r>
              <a:rPr lang="en-US" sz="2400" i="1" dirty="0"/>
              <a:t> </a:t>
            </a:r>
            <a:r>
              <a:rPr lang="en-US" sz="2400" i="1" dirty="0" err="1"/>
              <a:t>na</a:t>
            </a:r>
            <a:r>
              <a:rPr lang="en-US" sz="2400" i="1" dirty="0"/>
              <a:t> </a:t>
            </a:r>
            <a:r>
              <a:rPr lang="en-US" sz="2400" i="1" dirty="0" err="1"/>
              <a:t>radnom</a:t>
            </a:r>
            <a:r>
              <a:rPr lang="en-US" sz="2400" i="1" dirty="0"/>
              <a:t> </a:t>
            </a:r>
            <a:r>
              <a:rPr lang="en-US" sz="2400" i="1" dirty="0" err="1"/>
              <a:t>mjestu</a:t>
            </a:r>
            <a:r>
              <a:rPr lang="en-US" sz="2400" i="1" dirty="0"/>
              <a:t> </a:t>
            </a:r>
            <a:r>
              <a:rPr lang="en-US" sz="2400" i="1" dirty="0" err="1"/>
              <a:t>koji</a:t>
            </a:r>
            <a:r>
              <a:rPr lang="en-US" sz="2400" i="1" dirty="0"/>
              <a:t> </a:t>
            </a:r>
            <a:r>
              <a:rPr lang="en-US" sz="2400" i="1" dirty="0" err="1"/>
              <a:t>podrazumijeva</a:t>
            </a:r>
            <a:r>
              <a:rPr lang="en-US" sz="2400" i="1" dirty="0"/>
              <a:t> </a:t>
            </a:r>
            <a:r>
              <a:rPr lang="en-US" sz="2400" b="1" i="1" dirty="0" err="1"/>
              <a:t>ponavljanje</a:t>
            </a:r>
            <a:r>
              <a:rPr lang="en-US" sz="2400" i="1" dirty="0"/>
              <a:t> </a:t>
            </a:r>
            <a:r>
              <a:rPr lang="en-US" sz="2400" i="1" dirty="0" err="1"/>
              <a:t>radnji</a:t>
            </a:r>
            <a:r>
              <a:rPr lang="en-US" sz="2400" i="1" dirty="0"/>
              <a:t> </a:t>
            </a:r>
            <a:r>
              <a:rPr lang="en-US" sz="2400" i="1" dirty="0" err="1"/>
              <a:t>koje</a:t>
            </a:r>
            <a:r>
              <a:rPr lang="en-US" sz="2400" i="1" dirty="0"/>
              <a:t> </a:t>
            </a:r>
            <a:r>
              <a:rPr lang="en-US" sz="2400" i="1" dirty="0" err="1"/>
              <a:t>imaju</a:t>
            </a:r>
            <a:r>
              <a:rPr lang="en-US" sz="2400" i="1" dirty="0"/>
              <a:t> </a:t>
            </a:r>
            <a:r>
              <a:rPr lang="en-US" sz="2400" i="1" dirty="0" err="1"/>
              <a:t>ponižavajući</a:t>
            </a:r>
            <a:r>
              <a:rPr lang="en-US" sz="2400" i="1" dirty="0"/>
              <a:t> </a:t>
            </a:r>
            <a:r>
              <a:rPr lang="en-US" sz="2400" i="1" dirty="0" err="1"/>
              <a:t>efekat</a:t>
            </a:r>
            <a:r>
              <a:rPr lang="en-US" sz="2400" i="1" dirty="0"/>
              <a:t> </a:t>
            </a:r>
            <a:r>
              <a:rPr lang="en-US" sz="2400" i="1" dirty="0" err="1"/>
              <a:t>na</a:t>
            </a:r>
            <a:r>
              <a:rPr lang="en-US" sz="2400" i="1" dirty="0"/>
              <a:t> </a:t>
            </a:r>
            <a:r>
              <a:rPr lang="en-US" sz="2400" i="1" dirty="0" err="1"/>
              <a:t>žrtvu</a:t>
            </a:r>
            <a:r>
              <a:rPr lang="en-US" sz="2400" i="1" dirty="0"/>
              <a:t> </a:t>
            </a:r>
            <a:r>
              <a:rPr lang="en-US" sz="2400" i="1" dirty="0" err="1"/>
              <a:t>čija</a:t>
            </a:r>
            <a:r>
              <a:rPr lang="en-US" sz="2400" i="1" dirty="0"/>
              <a:t> je </a:t>
            </a:r>
            <a:r>
              <a:rPr lang="en-US" sz="2400" b="1" i="1" dirty="0" err="1"/>
              <a:t>svrha</a:t>
            </a:r>
            <a:r>
              <a:rPr lang="en-US" sz="2400" b="1" i="1" dirty="0"/>
              <a:t> </a:t>
            </a:r>
            <a:r>
              <a:rPr lang="en-US" sz="2400" b="1" i="1" dirty="0" err="1"/>
              <a:t>ili</a:t>
            </a:r>
            <a:r>
              <a:rPr lang="en-US" sz="2400" b="1" i="1" dirty="0"/>
              <a:t> </a:t>
            </a:r>
            <a:r>
              <a:rPr lang="en-US" sz="2400" b="1" i="1" dirty="0" err="1"/>
              <a:t>posljedica</a:t>
            </a:r>
            <a:r>
              <a:rPr lang="en-US" sz="2400" b="1" i="1" dirty="0"/>
              <a:t> </a:t>
            </a:r>
            <a:r>
              <a:rPr lang="en-US" sz="2400" i="1" dirty="0" err="1"/>
              <a:t>degradacija</a:t>
            </a:r>
            <a:r>
              <a:rPr lang="en-US" sz="2400" i="1" dirty="0"/>
              <a:t> </a:t>
            </a:r>
            <a:r>
              <a:rPr lang="en-US" sz="2400" i="1" dirty="0" err="1"/>
              <a:t>radnih</a:t>
            </a:r>
            <a:r>
              <a:rPr lang="en-US" sz="2400" i="1" dirty="0"/>
              <a:t> </a:t>
            </a:r>
            <a:r>
              <a:rPr lang="en-US" sz="2400" i="1" dirty="0" err="1"/>
              <a:t>uslova</a:t>
            </a:r>
            <a:r>
              <a:rPr lang="en-US" sz="2400" i="1" dirty="0"/>
              <a:t> </a:t>
            </a:r>
            <a:r>
              <a:rPr lang="en-US" sz="2400" i="1" dirty="0" err="1"/>
              <a:t>ili</a:t>
            </a:r>
            <a:r>
              <a:rPr lang="en-US" sz="2400" i="1" dirty="0"/>
              <a:t> </a:t>
            </a:r>
            <a:r>
              <a:rPr lang="en-US" sz="2400" i="1" dirty="0" err="1"/>
              <a:t>profesionalnog</a:t>
            </a:r>
            <a:r>
              <a:rPr lang="en-US" sz="2400" i="1" dirty="0"/>
              <a:t> </a:t>
            </a:r>
            <a:r>
              <a:rPr lang="en-US" sz="2400" i="1" dirty="0" err="1"/>
              <a:t>statusa</a:t>
            </a:r>
            <a:r>
              <a:rPr lang="en-US" sz="2400" i="1" dirty="0"/>
              <a:t> </a:t>
            </a:r>
            <a:r>
              <a:rPr lang="en-US" sz="2400" i="1" dirty="0" err="1"/>
              <a:t>zaposlenog</a:t>
            </a:r>
            <a:r>
              <a:rPr lang="en-US" sz="2400" i="1" dirty="0"/>
              <a:t>.”</a:t>
            </a:r>
          </a:p>
          <a:p>
            <a:endParaRPr lang="bs-Latn-BA" sz="2400" dirty="0"/>
          </a:p>
          <a:p>
            <a:r>
              <a:rPr lang="bs-Latn-BA" sz="2400" b="1" dirty="0" smtClean="0"/>
              <a:t>Član </a:t>
            </a:r>
            <a:r>
              <a:rPr lang="bs-Latn-BA" sz="2400" b="1" dirty="0"/>
              <a:t>9. stav 5. Zakona o </a:t>
            </a:r>
            <a:r>
              <a:rPr lang="bs-Latn-BA" sz="2400" b="1" dirty="0" smtClean="0"/>
              <a:t>radu Federacije BiH (Sl. </a:t>
            </a:r>
            <a:r>
              <a:rPr lang="bs-Latn-BA" sz="2400" b="1" dirty="0"/>
              <a:t>n</a:t>
            </a:r>
            <a:r>
              <a:rPr lang="bs-Latn-BA" sz="2400" b="1" dirty="0" smtClean="0"/>
              <a:t>ovine Federacije BiH broj 26/16, 89/18, 44/22, 39/24):</a:t>
            </a:r>
            <a:endParaRPr lang="en-US" sz="2400" b="1" dirty="0"/>
          </a:p>
          <a:p>
            <a:r>
              <a:rPr lang="bs-Latn-BA" sz="2400" i="1" dirty="0" smtClean="0"/>
              <a:t>„Mobing </a:t>
            </a:r>
            <a:r>
              <a:rPr lang="bs-Latn-BA" sz="2400" i="1" dirty="0"/>
              <a:t>predstavlja specifičnu formu </a:t>
            </a:r>
            <a:r>
              <a:rPr lang="bs-Latn-BA" sz="2400" b="1" i="1" dirty="0"/>
              <a:t>nefizičkog</a:t>
            </a:r>
            <a:r>
              <a:rPr lang="bs-Latn-BA" sz="2400" i="1" dirty="0"/>
              <a:t> uznemiravanja na radnom mjestu koje podrazumijeva </a:t>
            </a:r>
            <a:r>
              <a:rPr lang="bs-Latn-BA" sz="2400" b="1" i="1" dirty="0"/>
              <a:t>ponavljanje</a:t>
            </a:r>
            <a:r>
              <a:rPr lang="bs-Latn-BA" sz="2400" i="1" dirty="0"/>
              <a:t> radnji kojima jedno ili više lica psihički zlostavlja i ponižava drugo lice, a čija je </a:t>
            </a:r>
            <a:r>
              <a:rPr lang="bs-Latn-BA" sz="2400" b="1" i="1" dirty="0"/>
              <a:t>svrha ili posljedica </a:t>
            </a:r>
            <a:r>
              <a:rPr lang="bs-Latn-BA" sz="2400" i="1" dirty="0"/>
              <a:t>ugrožavanje njegovog ugleda, časti, dostojanstva, integriteta, degradacija radnih uvjeta ili profesionalnog statusa</a:t>
            </a:r>
            <a:r>
              <a:rPr lang="bs-Latn-BA" sz="2400" i="1" dirty="0" smtClean="0"/>
              <a:t>.“</a:t>
            </a:r>
            <a:endParaRPr lang="en-US" sz="2400" i="1" dirty="0">
              <a:effectLst/>
            </a:endParaRPr>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3584918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00808"/>
            <a:ext cx="7992888" cy="4032448"/>
          </a:xfrm>
        </p:spPr>
        <p:txBody>
          <a:bodyPr>
            <a:noAutofit/>
          </a:bodyPr>
          <a:lstStyle/>
          <a:p>
            <a:pPr marL="0" indent="0">
              <a:buNone/>
            </a:pPr>
            <a:r>
              <a:rPr lang="hr-HR" sz="2400" b="1" dirty="0" smtClean="0">
                <a:solidFill>
                  <a:srgbClr val="FF0000"/>
                </a:solidFill>
              </a:rPr>
              <a:t>KAKO PREPOZNATI MOBING?</a:t>
            </a:r>
          </a:p>
          <a:p>
            <a:pPr marL="0" indent="0">
              <a:buNone/>
            </a:pPr>
            <a:r>
              <a:rPr lang="hr-HR" sz="2400" b="1" i="1" dirty="0" smtClean="0">
                <a:solidFill>
                  <a:schemeClr val="tx1"/>
                </a:solidFill>
              </a:rPr>
              <a:t>Aktivnosti </a:t>
            </a:r>
            <a:r>
              <a:rPr lang="hr-HR" sz="2400" b="1" i="1" dirty="0">
                <a:solidFill>
                  <a:schemeClr val="tx1"/>
                </a:solidFill>
              </a:rPr>
              <a:t>i radnje koje imaju karakter zlostavljanja na radnom mjestu mogu se podijeliti na</a:t>
            </a:r>
            <a:r>
              <a:rPr lang="hr-HR" sz="2400" b="1" i="1" dirty="0" smtClean="0">
                <a:solidFill>
                  <a:schemeClr val="tx1"/>
                </a:solidFill>
              </a:rPr>
              <a:t>:</a:t>
            </a:r>
          </a:p>
          <a:p>
            <a:pPr marL="0" indent="0">
              <a:buNone/>
            </a:pPr>
            <a:r>
              <a:rPr lang="hr-HR" sz="2400" b="1" dirty="0" smtClean="0">
                <a:solidFill>
                  <a:schemeClr val="tx1"/>
                </a:solidFill>
              </a:rPr>
              <a:t>1</a:t>
            </a:r>
            <a:r>
              <a:rPr lang="hr-HR" sz="2400" b="1" dirty="0">
                <a:solidFill>
                  <a:schemeClr val="tx1"/>
                </a:solidFill>
              </a:rPr>
              <a:t>.) Napadi na mogućnost adekvatnog komuniciranja</a:t>
            </a:r>
            <a:r>
              <a:rPr lang="hr-HR" sz="2400" b="1" dirty="0" smtClean="0">
                <a:solidFill>
                  <a:schemeClr val="tx1"/>
                </a:solidFill>
              </a:rPr>
              <a:t>:</a:t>
            </a:r>
            <a:r>
              <a:rPr lang="hr-HR" sz="2400" b="1" dirty="0">
                <a:solidFill>
                  <a:schemeClr val="tx1"/>
                </a:solidFill>
              </a:rPr>
              <a:t/>
            </a:r>
            <a:br>
              <a:rPr lang="hr-HR" sz="2400" b="1" dirty="0">
                <a:solidFill>
                  <a:schemeClr val="tx1"/>
                </a:solidFill>
              </a:rPr>
            </a:br>
            <a:r>
              <a:rPr lang="hr-HR" sz="2400" dirty="0" smtClean="0">
                <a:solidFill>
                  <a:schemeClr val="tx1"/>
                </a:solidFill>
              </a:rPr>
              <a:t>- </a:t>
            </a:r>
            <a:r>
              <a:rPr lang="hr-HR" sz="2400" dirty="0">
                <a:solidFill>
                  <a:schemeClr val="tx1"/>
                </a:solidFill>
              </a:rPr>
              <a:t>nadređeni i/ili kolege ograničavaju mogućnost izražavanja žrtve; </a:t>
            </a:r>
            <a:r>
              <a:rPr lang="hr-HR" sz="2400" dirty="0" smtClean="0">
                <a:solidFill>
                  <a:schemeClr val="tx1"/>
                </a:solidFill>
              </a:rPr>
              <a:t/>
            </a:r>
            <a:br>
              <a:rPr lang="hr-HR" sz="2400" dirty="0" smtClean="0">
                <a:solidFill>
                  <a:schemeClr val="tx1"/>
                </a:solidFill>
              </a:rPr>
            </a:br>
            <a:r>
              <a:rPr lang="hr-HR" sz="2400" dirty="0" smtClean="0">
                <a:solidFill>
                  <a:schemeClr val="tx1"/>
                </a:solidFill>
              </a:rPr>
              <a:t>- žrtva </a:t>
            </a:r>
            <a:r>
              <a:rPr lang="hr-HR" sz="2400" dirty="0">
                <a:solidFill>
                  <a:schemeClr val="tx1"/>
                </a:solidFill>
              </a:rPr>
              <a:t>se prekida u </a:t>
            </a:r>
            <a:r>
              <a:rPr lang="hr-HR" sz="2400" dirty="0" smtClean="0">
                <a:solidFill>
                  <a:schemeClr val="tx1"/>
                </a:solidFill>
              </a:rPr>
              <a:t>razgovoru</a:t>
            </a:r>
            <a:r>
              <a:rPr lang="hr-HR" sz="2400" dirty="0">
                <a:solidFill>
                  <a:schemeClr val="tx1"/>
                </a:solidFill>
              </a:rPr>
              <a:t>, </a:t>
            </a:r>
            <a:r>
              <a:rPr lang="hr-HR" sz="2400" dirty="0" smtClean="0">
                <a:solidFill>
                  <a:schemeClr val="tx1"/>
                </a:solidFill>
              </a:rPr>
              <a:t>odbijanje komunikacije, odbijaju </a:t>
            </a:r>
            <a:r>
              <a:rPr lang="hr-HR" sz="2400" dirty="0">
                <a:solidFill>
                  <a:schemeClr val="tx1"/>
                </a:solidFill>
              </a:rPr>
              <a:t>se verbalni i neverbalni kontakti sa žrtvom (izbjegavaju se pogledi, ne primjećuju se znakovi npr. dizanje ruke itd</a:t>
            </a:r>
            <a:r>
              <a:rPr lang="hr-HR" sz="2400" dirty="0" smtClean="0">
                <a:solidFill>
                  <a:schemeClr val="tx1"/>
                </a:solidFill>
              </a:rPr>
              <a:t>.)</a:t>
            </a:r>
          </a:p>
          <a:p>
            <a:pPr>
              <a:buFontTx/>
              <a:buChar char="-"/>
            </a:pPr>
            <a:r>
              <a:rPr lang="hr-HR" sz="2400" dirty="0" smtClean="0">
                <a:solidFill>
                  <a:schemeClr val="tx1"/>
                </a:solidFill>
              </a:rPr>
              <a:t>žrtva se stalno se prekida u poslu, stalno se kritizira obavljeni poslao, </a:t>
            </a:r>
          </a:p>
          <a:p>
            <a:pPr>
              <a:buFontTx/>
              <a:buChar char="-"/>
            </a:pPr>
            <a:r>
              <a:rPr lang="hr-HR" sz="2400" dirty="0">
                <a:solidFill>
                  <a:schemeClr val="tx1"/>
                </a:solidFill>
              </a:rPr>
              <a:t>g</a:t>
            </a:r>
            <a:r>
              <a:rPr lang="hr-HR" sz="2400" dirty="0" smtClean="0">
                <a:solidFill>
                  <a:schemeClr val="tx1"/>
                </a:solidFill>
              </a:rPr>
              <a:t>lasno deranje, psovanje i vrijeđanje, </a:t>
            </a:r>
            <a:endParaRPr lang="hr-HR" sz="2400" dirty="0">
              <a:solidFill>
                <a:schemeClr val="tx1"/>
              </a:solidFill>
            </a:endParaRPr>
          </a:p>
          <a:p>
            <a:pPr>
              <a:buFontTx/>
              <a:buChar char="-"/>
            </a:pPr>
            <a:r>
              <a:rPr lang="hr-HR" sz="2400" dirty="0">
                <a:solidFill>
                  <a:schemeClr val="tx1"/>
                </a:solidFill>
              </a:rPr>
              <a:t>k</a:t>
            </a:r>
            <a:r>
              <a:rPr lang="hr-HR" sz="2400" dirty="0" smtClean="0">
                <a:solidFill>
                  <a:schemeClr val="tx1"/>
                </a:solidFill>
              </a:rPr>
              <a:t>ritiziranje privatnog života,</a:t>
            </a:r>
          </a:p>
          <a:p>
            <a:pPr>
              <a:buFontTx/>
              <a:buChar char="-"/>
            </a:pPr>
            <a:r>
              <a:rPr lang="hr-HR" sz="2400" dirty="0">
                <a:solidFill>
                  <a:schemeClr val="tx1"/>
                </a:solidFill>
              </a:rPr>
              <a:t>t</a:t>
            </a:r>
            <a:r>
              <a:rPr lang="hr-HR" sz="2400" dirty="0" smtClean="0">
                <a:solidFill>
                  <a:schemeClr val="tx1"/>
                </a:solidFill>
              </a:rPr>
              <a:t>elefonski teror, upućivanje usmenih prijetnji, upućivanje pisanih prijetnji.</a:t>
            </a:r>
          </a:p>
          <a:p>
            <a:pPr marL="0" indent="0">
              <a:buNone/>
            </a:pPr>
            <a:r>
              <a:rPr lang="hr-HR" sz="2800" dirty="0">
                <a:solidFill>
                  <a:schemeClr val="tx1"/>
                </a:solidFill>
              </a:rPr>
              <a:t/>
            </a:r>
            <a:br>
              <a:rPr lang="hr-HR" sz="2800" dirty="0">
                <a:solidFill>
                  <a:schemeClr val="tx1"/>
                </a:solidFill>
              </a:rPr>
            </a:br>
            <a:endParaRPr lang="en-US" sz="2800" dirty="0">
              <a:solidFill>
                <a:schemeClr val="tx1"/>
              </a:solidFill>
            </a:endParaRPr>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143387529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546" y="620688"/>
            <a:ext cx="8280920" cy="2985433"/>
          </a:xfrm>
          <a:prstGeom prst="rect">
            <a:avLst/>
          </a:prstGeom>
          <a:noFill/>
        </p:spPr>
        <p:txBody>
          <a:bodyPr wrap="square" rtlCol="0">
            <a:spAutoFit/>
          </a:bodyPr>
          <a:lstStyle/>
          <a:p>
            <a:r>
              <a:rPr lang="hr-HR" sz="2400" b="1" dirty="0"/>
              <a:t>2.) Napadi na mogućnost održavanja socijalnih odnosa:</a:t>
            </a:r>
            <a:br>
              <a:rPr lang="hr-HR" sz="2400" b="1" dirty="0"/>
            </a:br>
            <a:r>
              <a:rPr lang="hr-HR" sz="2400" dirty="0"/>
              <a:t>- žrtva se izolira, </a:t>
            </a:r>
            <a:r>
              <a:rPr lang="hr-HR" sz="2400" dirty="0" smtClean="0"/>
              <a:t>niko </a:t>
            </a:r>
            <a:r>
              <a:rPr lang="hr-HR" sz="2400" dirty="0"/>
              <a:t>joj se ne obraća, </a:t>
            </a:r>
            <a:r>
              <a:rPr lang="hr-HR" sz="2400" dirty="0" smtClean="0"/>
              <a:t>svi </a:t>
            </a:r>
            <a:r>
              <a:rPr lang="hr-HR" sz="2400" dirty="0"/>
              <a:t>se ponašaju kao da žrtva ne postoji, </a:t>
            </a:r>
            <a:endParaRPr lang="hr-HR" sz="2400" dirty="0" smtClean="0"/>
          </a:p>
          <a:p>
            <a:r>
              <a:rPr lang="hr-HR" sz="2400" dirty="0" smtClean="0"/>
              <a:t>- zabrana obraćanja drugih radnika  žrtvi,</a:t>
            </a:r>
            <a:endParaRPr lang="en-US" sz="2400" dirty="0"/>
          </a:p>
          <a:p>
            <a:r>
              <a:rPr lang="hr-HR" sz="2400" dirty="0"/>
              <a:t>- žrtva je premještena u ured/mjesto rada daleko od kolega, </a:t>
            </a:r>
            <a:r>
              <a:rPr lang="hr-HR" sz="2400" dirty="0" smtClean="0"/>
              <a:t>ne </a:t>
            </a:r>
            <a:r>
              <a:rPr lang="hr-HR" sz="2400" dirty="0"/>
              <a:t>poziva se na zajedničke sastanke, neformalna druženja kolega i </a:t>
            </a:r>
            <a:r>
              <a:rPr lang="hr-HR" sz="2400" dirty="0" smtClean="0"/>
              <a:t>slično.</a:t>
            </a:r>
            <a:endParaRPr lang="hr-HR" sz="2400" dirty="0"/>
          </a:p>
          <a:p>
            <a:endParaRPr lang="en-US" sz="2000" dirty="0"/>
          </a:p>
        </p:txBody>
      </p:sp>
      <p:pic>
        <p:nvPicPr>
          <p:cNvPr id="5" name="Picture 2" descr="C:\Users\pc\Desktop\seminar 2024\mobing 3.jpg"/>
          <p:cNvPicPr>
            <a:picLocks noChangeAspect="1" noChangeArrowheads="1"/>
          </p:cNvPicPr>
          <p:nvPr/>
        </p:nvPicPr>
        <p:blipFill rotWithShape="1">
          <a:blip r:embed="rId2">
            <a:extLst>
              <a:ext uri="{28A0092B-C50C-407E-A947-70E740481C1C}">
                <a14:useLocalDpi xmlns:a14="http://schemas.microsoft.com/office/drawing/2010/main" val="0"/>
              </a:ext>
            </a:extLst>
          </a:blip>
          <a:srcRect r="3333"/>
          <a:stretch/>
        </p:blipFill>
        <p:spPr bwMode="auto">
          <a:xfrm>
            <a:off x="534036" y="3490778"/>
            <a:ext cx="7719941" cy="31566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9992517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6516" y="465137"/>
            <a:ext cx="4429940" cy="5816977"/>
          </a:xfrm>
          <a:prstGeom prst="rect">
            <a:avLst/>
          </a:prstGeom>
          <a:noFill/>
        </p:spPr>
        <p:txBody>
          <a:bodyPr wrap="square" rtlCol="0">
            <a:spAutoFit/>
          </a:bodyPr>
          <a:lstStyle/>
          <a:p>
            <a:r>
              <a:rPr lang="hr-HR" sz="2200" b="1" dirty="0"/>
              <a:t>3.) Napadi na ličnu </a:t>
            </a:r>
            <a:r>
              <a:rPr lang="hr-HR" sz="2200" b="1" dirty="0" smtClean="0"/>
              <a:t>reputaciju-ugled:</a:t>
            </a:r>
            <a:br>
              <a:rPr lang="hr-HR" sz="2200" b="1" dirty="0" smtClean="0"/>
            </a:br>
            <a:r>
              <a:rPr lang="hr-HR" sz="2200" dirty="0" smtClean="0"/>
              <a:t>- </a:t>
            </a:r>
            <a:r>
              <a:rPr lang="hr-HR" sz="2200" dirty="0"/>
              <a:t>izmišljanje </a:t>
            </a:r>
            <a:r>
              <a:rPr lang="hr-HR" sz="2200" dirty="0" smtClean="0"/>
              <a:t>i širenje loših glasina o </a:t>
            </a:r>
            <a:r>
              <a:rPr lang="hr-HR" sz="2200" dirty="0"/>
              <a:t>žrtvi i njenom privatnom </a:t>
            </a:r>
            <a:r>
              <a:rPr lang="hr-HR" sz="2200" dirty="0" smtClean="0"/>
              <a:t>životu,</a:t>
            </a:r>
          </a:p>
          <a:p>
            <a:r>
              <a:rPr lang="hr-HR" sz="2200" dirty="0" smtClean="0"/>
              <a:t>- optuživanje da je psihički bolesna, prisiljvanje na psihijatrijsko posmatranje, ismijavanje hendikepa, imitiranje pokreta, glasova ili gesti, </a:t>
            </a:r>
            <a:endParaRPr lang="hr-HR" sz="2200" dirty="0"/>
          </a:p>
          <a:p>
            <a:r>
              <a:rPr lang="hr-HR" sz="2200" dirty="0" smtClean="0"/>
              <a:t>-napad na politička, vjerska uvjerenja, ismijavanje privatnog </a:t>
            </a:r>
            <a:r>
              <a:rPr lang="hr-HR" sz="2200" dirty="0"/>
              <a:t>života, vrijeđanja, </a:t>
            </a:r>
            <a:r>
              <a:rPr lang="en-US" sz="2200" dirty="0" err="1"/>
              <a:t>zbijanje</a:t>
            </a:r>
            <a:r>
              <a:rPr lang="en-US" sz="2200" dirty="0"/>
              <a:t> </a:t>
            </a:r>
            <a:r>
              <a:rPr lang="en-US" sz="2200" dirty="0" err="1"/>
              <a:t>šala</a:t>
            </a:r>
            <a:r>
              <a:rPr lang="en-US" sz="2200" dirty="0"/>
              <a:t> </a:t>
            </a:r>
            <a:r>
              <a:rPr lang="en-US" sz="2200" dirty="0" err="1"/>
              <a:t>koje</a:t>
            </a:r>
            <a:r>
              <a:rPr lang="en-US" sz="2200" dirty="0"/>
              <a:t> </a:t>
            </a:r>
            <a:r>
              <a:rPr lang="en-US" sz="2200" dirty="0" err="1"/>
              <a:t>su</a:t>
            </a:r>
            <a:r>
              <a:rPr lang="en-US" sz="2200" dirty="0"/>
              <a:t> </a:t>
            </a:r>
            <a:r>
              <a:rPr lang="en-US" sz="2200" dirty="0" err="1" smtClean="0"/>
              <a:t>uvredljive</a:t>
            </a:r>
            <a:endParaRPr lang="hr-HR" sz="2200" dirty="0" smtClean="0"/>
          </a:p>
          <a:p>
            <a:r>
              <a:rPr lang="hr-HR" sz="2200" dirty="0" smtClean="0"/>
              <a:t>-prisljavanje na poslove koji narušavaju samopouzdanje,</a:t>
            </a:r>
            <a:br>
              <a:rPr lang="hr-HR" sz="2200" dirty="0" smtClean="0"/>
            </a:br>
            <a:r>
              <a:rPr lang="hr-HR" sz="2200" dirty="0" smtClean="0"/>
              <a:t>-dovođenje u pitanje odluka žrtve,</a:t>
            </a:r>
            <a:br>
              <a:rPr lang="hr-HR" sz="2200" dirty="0" smtClean="0"/>
            </a:br>
            <a:r>
              <a:rPr lang="hr-HR" sz="2200" dirty="0" smtClean="0"/>
              <a:t>- seksualno približavanje ili verbalne seksualne ponude</a:t>
            </a:r>
            <a:endParaRPr lang="en-US" sz="2200" dirty="0"/>
          </a:p>
          <a:p>
            <a:endParaRPr lang="en-US" sz="2000" dirty="0"/>
          </a:p>
        </p:txBody>
      </p:sp>
      <p:sp>
        <p:nvSpPr>
          <p:cNvPr id="3" name="AutoShape 2" descr="Simple Ways to Identify Workplace Bullying (with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Simple Ways to Identify Workplace Bullying (with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imple Ways to Identify Workplace Bullying (with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Simple Ways to Identify Workplace Bullying (with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Simple Ways to Identify Workplace Bullying (with Pictu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337" r="12138"/>
          <a:stretch/>
        </p:blipFill>
        <p:spPr>
          <a:xfrm>
            <a:off x="307975" y="1340768"/>
            <a:ext cx="3938541" cy="4573191"/>
          </a:xfrm>
          <a:prstGeom prst="rect">
            <a:avLst/>
          </a:prstGeom>
        </p:spPr>
      </p:pic>
      <p:sp>
        <p:nvSpPr>
          <p:cNvPr id="10" name="Footer Placeholder 9"/>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30741339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7794"/>
            <a:ext cx="8686800" cy="6741368"/>
          </a:xfrm>
        </p:spPr>
        <p:txBody>
          <a:bodyPr>
            <a:normAutofit fontScale="62500" lnSpcReduction="20000"/>
          </a:bodyPr>
          <a:lstStyle/>
          <a:p>
            <a:pPr marL="0" indent="0">
              <a:buNone/>
            </a:pPr>
            <a:r>
              <a:rPr lang="hr-HR" sz="4000" b="1" dirty="0" smtClean="0">
                <a:solidFill>
                  <a:schemeClr val="tx1"/>
                </a:solidFill>
              </a:rPr>
              <a:t>4</a:t>
            </a:r>
            <a:r>
              <a:rPr lang="hr-HR" sz="4000" b="1" dirty="0">
                <a:solidFill>
                  <a:schemeClr val="tx1"/>
                </a:solidFill>
              </a:rPr>
              <a:t>.) Napadi na kvalitetu profesionalne situacije</a:t>
            </a:r>
            <a:r>
              <a:rPr lang="hr-HR" sz="4000" b="1" dirty="0" smtClean="0">
                <a:solidFill>
                  <a:schemeClr val="tx1"/>
                </a:solidFill>
              </a:rPr>
              <a:t>:</a:t>
            </a:r>
            <a:r>
              <a:rPr lang="hr-HR" sz="4000" b="1" dirty="0">
                <a:solidFill>
                  <a:schemeClr val="tx1"/>
                </a:solidFill>
              </a:rPr>
              <a:t/>
            </a:r>
            <a:br>
              <a:rPr lang="hr-HR" sz="4000" b="1" dirty="0">
                <a:solidFill>
                  <a:schemeClr val="tx1"/>
                </a:solidFill>
              </a:rPr>
            </a:br>
            <a:r>
              <a:rPr lang="hr-HR" sz="4000" b="1" dirty="0" smtClean="0">
                <a:solidFill>
                  <a:schemeClr val="tx1"/>
                </a:solidFill>
              </a:rPr>
              <a:t/>
            </a:r>
            <a:br>
              <a:rPr lang="hr-HR" sz="4000" b="1" dirty="0" smtClean="0">
                <a:solidFill>
                  <a:schemeClr val="tx1"/>
                </a:solidFill>
              </a:rPr>
            </a:br>
            <a:r>
              <a:rPr lang="hr-HR" sz="4000" dirty="0" smtClean="0">
                <a:solidFill>
                  <a:schemeClr val="tx1"/>
                </a:solidFill>
              </a:rPr>
              <a:t>- stalni prigovori, nezaslužena kažnjavanja i niska </a:t>
            </a:r>
            <a:r>
              <a:rPr lang="hr-HR" sz="4000" dirty="0">
                <a:solidFill>
                  <a:schemeClr val="tx1"/>
                </a:solidFill>
              </a:rPr>
              <a:t>ocjena rada, </a:t>
            </a:r>
            <a:endParaRPr lang="en-US" sz="4000" dirty="0">
              <a:solidFill>
                <a:schemeClr val="tx1"/>
              </a:solidFill>
            </a:endParaRPr>
          </a:p>
          <a:p>
            <a:pPr marL="0" indent="0">
              <a:buNone/>
            </a:pPr>
            <a:r>
              <a:rPr lang="hr-HR" sz="4000" dirty="0">
                <a:solidFill>
                  <a:schemeClr val="tx1"/>
                </a:solidFill>
              </a:rPr>
              <a:t>- žrtvi se ne daju radni zadaci i oduzimaju joj se sredstva za rad: npr. telefon, </a:t>
            </a:r>
            <a:r>
              <a:rPr lang="hr-HR" sz="4000" dirty="0" smtClean="0">
                <a:solidFill>
                  <a:schemeClr val="tx1"/>
                </a:solidFill>
              </a:rPr>
              <a:t>računar, isključuje joj se internet (</a:t>
            </a:r>
            <a:r>
              <a:rPr lang="hr-HR" sz="4000" b="1" dirty="0" smtClean="0">
                <a:solidFill>
                  <a:schemeClr val="tx1"/>
                </a:solidFill>
              </a:rPr>
              <a:t>mobing"praznog </a:t>
            </a:r>
            <a:r>
              <a:rPr lang="hr-HR" sz="4000" b="1" dirty="0">
                <a:solidFill>
                  <a:schemeClr val="tx1"/>
                </a:solidFill>
              </a:rPr>
              <a:t>stola</a:t>
            </a:r>
            <a:r>
              <a:rPr lang="hr-HR" sz="4000" b="1" dirty="0" smtClean="0">
                <a:solidFill>
                  <a:schemeClr val="tx1"/>
                </a:solidFill>
              </a:rPr>
              <a:t>"), </a:t>
            </a:r>
            <a:endParaRPr lang="en-US" sz="4000" b="1" dirty="0">
              <a:solidFill>
                <a:schemeClr val="tx1"/>
              </a:solidFill>
            </a:endParaRPr>
          </a:p>
          <a:p>
            <a:pPr marL="0" indent="0">
              <a:buNone/>
            </a:pPr>
            <a:r>
              <a:rPr lang="hr-HR" sz="4000" dirty="0">
                <a:solidFill>
                  <a:schemeClr val="tx1"/>
                </a:solidFill>
              </a:rPr>
              <a:t>- zadaju joj se zadaci neprilagođeni profesionalnoj kvalifikaciji (zadaci su ili prejednostavni ili </a:t>
            </a:r>
            <a:r>
              <a:rPr lang="hr-HR" sz="4000" dirty="0" smtClean="0">
                <a:solidFill>
                  <a:schemeClr val="tx1"/>
                </a:solidFill>
              </a:rPr>
              <a:t>preteški, </a:t>
            </a:r>
            <a:r>
              <a:rPr lang="hr-HR" sz="4000" b="1" dirty="0">
                <a:solidFill>
                  <a:schemeClr val="tx1"/>
                </a:solidFill>
              </a:rPr>
              <a:t>cilj je natjerati žrtvu da pogriješi), </a:t>
            </a:r>
            <a:endParaRPr lang="en-US" sz="4000" b="1" dirty="0">
              <a:solidFill>
                <a:schemeClr val="tx1"/>
              </a:solidFill>
            </a:endParaRPr>
          </a:p>
          <a:p>
            <a:pPr marL="0" indent="0">
              <a:buNone/>
            </a:pPr>
            <a:r>
              <a:rPr lang="hr-HR" sz="4000" dirty="0">
                <a:solidFill>
                  <a:schemeClr val="tx1"/>
                </a:solidFill>
              </a:rPr>
              <a:t>- zatrpavanje </a:t>
            </a:r>
            <a:r>
              <a:rPr lang="hr-HR" sz="4000" dirty="0" smtClean="0">
                <a:solidFill>
                  <a:schemeClr val="tx1"/>
                </a:solidFill>
              </a:rPr>
              <a:t>poslom i </a:t>
            </a:r>
            <a:r>
              <a:rPr lang="hr-HR" sz="4000" dirty="0">
                <a:solidFill>
                  <a:schemeClr val="tx1"/>
                </a:solidFill>
              </a:rPr>
              <a:t>određivanje kratkih rokova </a:t>
            </a:r>
            <a:r>
              <a:rPr lang="hr-HR" sz="4000" dirty="0" smtClean="0">
                <a:solidFill>
                  <a:schemeClr val="tx1"/>
                </a:solidFill>
              </a:rPr>
              <a:t>(</a:t>
            </a:r>
            <a:r>
              <a:rPr lang="hr-HR" sz="4000" b="1" dirty="0" smtClean="0">
                <a:solidFill>
                  <a:schemeClr val="tx1"/>
                </a:solidFill>
              </a:rPr>
              <a:t>mobing"punog </a:t>
            </a:r>
            <a:r>
              <a:rPr lang="hr-HR" sz="4000" b="1" dirty="0">
                <a:solidFill>
                  <a:schemeClr val="tx1"/>
                </a:solidFill>
              </a:rPr>
              <a:t>stola"), </a:t>
            </a:r>
            <a:endParaRPr lang="en-US" sz="4000" b="1" dirty="0">
              <a:solidFill>
                <a:schemeClr val="tx1"/>
              </a:solidFill>
            </a:endParaRPr>
          </a:p>
          <a:p>
            <a:pPr marL="0" indent="0">
              <a:buNone/>
            </a:pPr>
            <a:r>
              <a:rPr lang="hr-HR" sz="4000" dirty="0">
                <a:solidFill>
                  <a:schemeClr val="tx1"/>
                </a:solidFill>
              </a:rPr>
              <a:t>-zadržavanje informacija ili namjerno davanje pogrešnih </a:t>
            </a:r>
            <a:r>
              <a:rPr lang="hr-HR" sz="4000" dirty="0" smtClean="0">
                <a:solidFill>
                  <a:schemeClr val="tx1"/>
                </a:solidFill>
              </a:rPr>
              <a:t>informacija, </a:t>
            </a:r>
            <a:r>
              <a:rPr lang="hr-HR" sz="4000" dirty="0">
                <a:solidFill>
                  <a:schemeClr val="tx1"/>
                </a:solidFill>
              </a:rPr>
              <a:t>stalno mijenjanje radnih zadataka ili uputa za obavljanje </a:t>
            </a:r>
            <a:r>
              <a:rPr lang="hr-HR" sz="4000" dirty="0" smtClean="0">
                <a:solidFill>
                  <a:schemeClr val="tx1"/>
                </a:solidFill>
              </a:rPr>
              <a:t>posla, pretjerana </a:t>
            </a:r>
            <a:r>
              <a:rPr lang="hr-HR" sz="4000" dirty="0">
                <a:solidFill>
                  <a:schemeClr val="tx1"/>
                </a:solidFill>
              </a:rPr>
              <a:t>kontrola, </a:t>
            </a:r>
            <a:endParaRPr lang="en-US" sz="4000" dirty="0">
              <a:solidFill>
                <a:schemeClr val="tx1"/>
              </a:solidFill>
            </a:endParaRPr>
          </a:p>
          <a:p>
            <a:pPr marL="0" indent="0">
              <a:buNone/>
            </a:pPr>
            <a:r>
              <a:rPr lang="en-US" sz="4000" dirty="0" smtClean="0">
                <a:solidFill>
                  <a:schemeClr val="tx1"/>
                </a:solidFill>
              </a:rPr>
              <a:t>-</a:t>
            </a:r>
            <a:r>
              <a:rPr lang="en-US" sz="4000" dirty="0" err="1">
                <a:solidFill>
                  <a:schemeClr val="tx1"/>
                </a:solidFill>
              </a:rPr>
              <a:t>podcjenjivanje</a:t>
            </a:r>
            <a:r>
              <a:rPr lang="en-US" sz="4000" dirty="0">
                <a:solidFill>
                  <a:schemeClr val="tx1"/>
                </a:solidFill>
              </a:rPr>
              <a:t> </a:t>
            </a:r>
            <a:r>
              <a:rPr lang="en-US" sz="4000" dirty="0" err="1">
                <a:solidFill>
                  <a:schemeClr val="tx1"/>
                </a:solidFill>
              </a:rPr>
              <a:t>stavova</a:t>
            </a:r>
            <a:r>
              <a:rPr lang="en-US" sz="4000" dirty="0">
                <a:solidFill>
                  <a:schemeClr val="tx1"/>
                </a:solidFill>
              </a:rPr>
              <a:t> i </a:t>
            </a:r>
            <a:r>
              <a:rPr lang="en-US" sz="4000" dirty="0" err="1" smtClean="0">
                <a:solidFill>
                  <a:schemeClr val="tx1"/>
                </a:solidFill>
              </a:rPr>
              <a:t>mišljenja</a:t>
            </a:r>
            <a:r>
              <a:rPr lang="hr-HR" sz="4000" dirty="0" smtClean="0">
                <a:solidFill>
                  <a:schemeClr val="tx1"/>
                </a:solidFill>
              </a:rPr>
              <a:t>,</a:t>
            </a:r>
            <a:endParaRPr lang="en-US" sz="4000" dirty="0">
              <a:solidFill>
                <a:schemeClr val="tx1"/>
              </a:solidFill>
            </a:endParaRPr>
          </a:p>
          <a:p>
            <a:pPr marL="0" indent="0">
              <a:buNone/>
            </a:pPr>
            <a:r>
              <a:rPr lang="en-US" sz="4000" dirty="0" smtClean="0">
                <a:solidFill>
                  <a:schemeClr val="tx1"/>
                </a:solidFill>
              </a:rPr>
              <a:t>- </a:t>
            </a:r>
            <a:r>
              <a:rPr lang="en-US" sz="4000" dirty="0" err="1">
                <a:solidFill>
                  <a:schemeClr val="tx1"/>
                </a:solidFill>
              </a:rPr>
              <a:t>sprječavanje</a:t>
            </a:r>
            <a:r>
              <a:rPr lang="en-US" sz="4000" dirty="0">
                <a:solidFill>
                  <a:schemeClr val="tx1"/>
                </a:solidFill>
              </a:rPr>
              <a:t> </a:t>
            </a:r>
            <a:r>
              <a:rPr lang="en-US" sz="4000" dirty="0" err="1">
                <a:solidFill>
                  <a:schemeClr val="tx1"/>
                </a:solidFill>
              </a:rPr>
              <a:t>napredovanja</a:t>
            </a:r>
            <a:r>
              <a:rPr lang="en-US" sz="4000" dirty="0">
                <a:solidFill>
                  <a:schemeClr val="tx1"/>
                </a:solidFill>
              </a:rPr>
              <a:t>, </a:t>
            </a:r>
            <a:r>
              <a:rPr lang="en-US" sz="4000" dirty="0" err="1">
                <a:solidFill>
                  <a:schemeClr val="tx1"/>
                </a:solidFill>
              </a:rPr>
              <a:t>stručnog</a:t>
            </a:r>
            <a:r>
              <a:rPr lang="en-US" sz="4000" dirty="0">
                <a:solidFill>
                  <a:schemeClr val="tx1"/>
                </a:solidFill>
              </a:rPr>
              <a:t> </a:t>
            </a:r>
            <a:r>
              <a:rPr lang="en-US" sz="4000" dirty="0" err="1">
                <a:solidFill>
                  <a:schemeClr val="tx1"/>
                </a:solidFill>
              </a:rPr>
              <a:t>usavršavanja</a:t>
            </a:r>
            <a:endParaRPr lang="en-US" sz="4000" dirty="0">
              <a:solidFill>
                <a:schemeClr val="tx1"/>
              </a:solidFill>
            </a:endParaRPr>
          </a:p>
          <a:p>
            <a:pPr marL="0" indent="0">
              <a:buNone/>
            </a:pPr>
            <a:r>
              <a:rPr lang="hr-HR" dirty="0"/>
              <a:t/>
            </a:r>
            <a:br>
              <a:rPr lang="hr-HR" dirty="0"/>
            </a:br>
            <a:endParaRPr lang="hr-HR" dirty="0"/>
          </a:p>
          <a:p>
            <a:pPr marL="0" indent="0" algn="ctr">
              <a:buNone/>
            </a:pPr>
            <a:endParaRPr lang="hr-HR" dirty="0" smtClean="0"/>
          </a:p>
        </p:txBody>
      </p:sp>
      <p:sp>
        <p:nvSpPr>
          <p:cNvPr id="4" name="Footer Placeholder 3"/>
          <p:cNvSpPr>
            <a:spLocks noGrp="1"/>
          </p:cNvSpPr>
          <p:nvPr>
            <p:ph type="ftr" sz="quarter" idx="12"/>
          </p:nvPr>
        </p:nvSpPr>
        <p:spPr/>
        <p:txBody>
          <a:bodyPr/>
          <a:lstStyle/>
          <a:p>
            <a:r>
              <a:rPr lang="bs-Latn-BA" smtClean="0"/>
              <a:t>SM FBIH-SINDIKAT METALACA ZDK</a:t>
            </a:r>
            <a:endParaRPr lang="bs-Latn-BA"/>
          </a:p>
        </p:txBody>
      </p:sp>
    </p:spTree>
    <p:extLst>
      <p:ext uri="{BB962C8B-B14F-4D97-AF65-F5344CB8AC3E}">
        <p14:creationId xmlns:p14="http://schemas.microsoft.com/office/powerpoint/2010/main" val="253129135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2091</TotalTime>
  <Words>1866</Words>
  <Application>Microsoft Office PowerPoint</Application>
  <PresentationFormat>On-screen Show (4:3)</PresentationFormat>
  <Paragraphs>216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ŠIŠIĆ SALIH ,radnik ARCELORMITTAL Zenica   Dana 01.04.2016. godine u skladu sa novom sistematizacijom potpisao novi ugovor o radu za radno mjesto Varilac, što je posao koji radi 32 godine. Pod pritiskom rukovodioca je potpisao Anex ugovora o radu temeljem kojeg je raspoređen na  radno mjesto u sasvim drugom pogonu, TGA (tvornica građevinske armature), kao operator na mašini na kojoj nikad nije radio niti je obučen za siguran rad.  Nakon što je na ovom radnom mjestu pretrpio povredu (prst lijeve ruke), što je logična posljedica rada na radnom mjestu za koje nije obučen, na bolovanju je proveo tri i po mjeseca. Po povratku na posao u više navrata je trpio verbalne napade od strane direktora D. Š. i M. S.  Na sastanku koji je ovim povodom održan sa generalnim direktorom kompanije  Biju Nairom, rečeno je da kompanija nema potrebu za variocem, što nije tačno, jer su poslovi remonta trpili zbog tog što nema dovoljno varilaca, pa su se isti angažovali i  preko eksternih firmi (Elektro var i sl.). Obzirom da imenovanog radnika poslodavac nije želio vratiti na radno mjesto za koje je zaključio ugovor o radu, a nije mu  dozvoljavao ni da radi na radnom  mjestu za koje je zaključio Anex, istom su naredili da dolazi na posao i da osam sati sjedi u hodniku ispred kancelarije direktora D. Š. (bukvalno kao pas), uz pravo da ode u WC i na doručak, i tako sedam narednih dana.   Nakon promptne reakcije  sindikata, obraćanja Federalnoj inspekciji rada i Ombudsmenu za ljudska prava, te prijetnje obraćanja medijima, ovaj radnik je upućen na korištenje prvog dijela godišnjeg odmora, a nakon povrtka sa istog  raspoređen je na radno mjesto za koje je zaključio ugovor o radu, na kojem je radio do oslaska u penziju.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Prof.dr Jasminka Gradaščević-Sijerčić</dc:title>
  <dc:creator>JasnaGS</dc:creator>
  <cp:lastModifiedBy>pc</cp:lastModifiedBy>
  <cp:revision>149</cp:revision>
  <cp:lastPrinted>2017-03-29T11:49:58Z</cp:lastPrinted>
  <dcterms:created xsi:type="dcterms:W3CDTF">2017-03-29T07:49:20Z</dcterms:created>
  <dcterms:modified xsi:type="dcterms:W3CDTF">2024-11-11T10:12:58Z</dcterms:modified>
</cp:coreProperties>
</file>