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99" r:id="rId3"/>
    <p:sldId id="290" r:id="rId4"/>
    <p:sldId id="293" r:id="rId5"/>
    <p:sldId id="277" r:id="rId6"/>
    <p:sldId id="278" r:id="rId7"/>
    <p:sldId id="280" r:id="rId8"/>
    <p:sldId id="294" r:id="rId9"/>
    <p:sldId id="295" r:id="rId10"/>
    <p:sldId id="291" r:id="rId11"/>
    <p:sldId id="281" r:id="rId12"/>
    <p:sldId id="282" r:id="rId13"/>
    <p:sldId id="296" r:id="rId14"/>
    <p:sldId id="283" r:id="rId15"/>
    <p:sldId id="297" r:id="rId16"/>
    <p:sldId id="298" r:id="rId17"/>
    <p:sldId id="301" r:id="rId18"/>
    <p:sldId id="284" r:id="rId19"/>
    <p:sldId id="285" r:id="rId20"/>
    <p:sldId id="286" r:id="rId21"/>
    <p:sldId id="287" r:id="rId22"/>
    <p:sldId id="288" r:id="rId23"/>
    <p:sldId id="300" r:id="rId24"/>
    <p:sldId id="258" r:id="rId25"/>
    <p:sldId id="272" r:id="rId26"/>
    <p:sldId id="271" r:id="rId27"/>
    <p:sldId id="273" r:id="rId28"/>
    <p:sldId id="274" r:id="rId29"/>
    <p:sldId id="292" r:id="rId30"/>
  </p:sldIdLst>
  <p:sldSz cx="9144000" cy="6858000" type="screen4x3"/>
  <p:notesSz cx="6858000" cy="994727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bs-Latn-B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DD02F5D-1416-45C9-855D-F4D95D14D89A}" type="datetimeFigureOut">
              <a:rPr lang="bs-Latn-BA" smtClean="0"/>
              <a:pPr/>
              <a:t>11. 11. 2024.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0272FEC-3EF2-422A-BCCD-8A500B5C5D5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5877272"/>
            <a:ext cx="3421614" cy="285728"/>
          </a:xfrm>
          <a:effectLst/>
        </p:spPr>
        <p:txBody>
          <a:bodyPr>
            <a:noAutofit/>
          </a:bodyPr>
          <a:lstStyle/>
          <a:p>
            <a:pPr algn="r"/>
            <a:r>
              <a:rPr lang="bs-Latn-BA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KENAN MUJKANOVIĆ, DIPL. PRAVNIK</a:t>
            </a:r>
            <a:endParaRPr lang="bs-Latn-BA" sz="16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2492896"/>
            <a:ext cx="6696744" cy="201622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ctr"/>
            <a:endParaRPr lang="bs-Latn-BA" sz="3200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endParaRPr lang="bs-Latn-BA" sz="32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bs-Latn-BA" sz="3800" b="1" dirty="0" smtClean="0">
                <a:solidFill>
                  <a:schemeClr val="tx2"/>
                </a:solidFill>
                <a:latin typeface="+mj-lt"/>
              </a:rPr>
              <a:t>Značaj  i uloga sindikata u zaštiti i</a:t>
            </a:r>
          </a:p>
          <a:p>
            <a:pPr algn="ctr"/>
            <a:r>
              <a:rPr lang="bs-Latn-BA" sz="3800" b="1" dirty="0">
                <a:solidFill>
                  <a:schemeClr val="tx2"/>
                </a:solidFill>
                <a:latin typeface="+mj-lt"/>
              </a:rPr>
              <a:t>o</a:t>
            </a:r>
            <a:r>
              <a:rPr lang="bs-Latn-BA" sz="3800" b="1" dirty="0" smtClean="0">
                <a:solidFill>
                  <a:schemeClr val="tx2"/>
                </a:solidFill>
                <a:latin typeface="+mj-lt"/>
              </a:rPr>
              <a:t>stvarivanju individualnih </a:t>
            </a:r>
          </a:p>
          <a:p>
            <a:pPr algn="ctr"/>
            <a:r>
              <a:rPr lang="bs-Latn-BA" sz="3800" b="1" dirty="0" smtClean="0">
                <a:solidFill>
                  <a:schemeClr val="tx2"/>
                </a:solidFill>
                <a:latin typeface="+mj-lt"/>
              </a:rPr>
              <a:t>i kolektivnih prava radnika</a:t>
            </a:r>
          </a:p>
          <a:p>
            <a:pPr algn="ctr"/>
            <a:endParaRPr lang="bs-Latn-BA" sz="2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0683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8640"/>
            <a:ext cx="8686800" cy="6624736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 smtClean="0">
                <a:cs typeface="Arial" pitchFamily="34" charset="0"/>
              </a:rPr>
              <a:t>Obilježja </a:t>
            </a:r>
            <a:r>
              <a:rPr lang="bs-Latn-BA" dirty="0">
                <a:cs typeface="Arial" pitchFamily="34" charset="0"/>
              </a:rPr>
              <a:t>stabilnog i jakog sindikata su: nezavisnost, čvrsta organizacija, brojnost, jasna programska opredeljenja, statutarna disciplina, solidarnost, partnerska pozicija, sposobnost da se brzo i </a:t>
            </a:r>
            <a:r>
              <a:rPr lang="bs-Latn-BA" dirty="0" smtClean="0">
                <a:cs typeface="Arial" pitchFamily="34" charset="0"/>
              </a:rPr>
              <a:t>stručno organizuje </a:t>
            </a:r>
            <a:r>
              <a:rPr lang="bs-Latn-BA" dirty="0">
                <a:cs typeface="Arial" pitchFamily="34" charset="0"/>
              </a:rPr>
              <a:t>štrajk, povjerenje članova, obrazovani i kompetentni kadrovi, kao i ugled u javnom </a:t>
            </a:r>
            <a:r>
              <a:rPr lang="bs-Latn-BA" dirty="0" smtClean="0">
                <a:cs typeface="Arial" pitchFamily="34" charset="0"/>
              </a:rPr>
              <a:t>mijenju</a:t>
            </a:r>
            <a:r>
              <a:rPr lang="bs-Latn-BA" dirty="0" smtClean="0">
                <a:solidFill>
                  <a:srgbClr val="FF0000"/>
                </a:solidFill>
                <a:cs typeface="Arial" pitchFamily="34" charset="0"/>
              </a:rPr>
              <a:t>, </a:t>
            </a:r>
            <a:r>
              <a:rPr lang="bs-Latn-BA" dirty="0" smtClean="0">
                <a:solidFill>
                  <a:srgbClr val="FF0000"/>
                </a:solidFill>
                <a:cs typeface="Arial" pitchFamily="34" charset="0"/>
              </a:rPr>
              <a:t>zaključen kolektivni ugovor!</a:t>
            </a:r>
            <a:endParaRPr lang="bs-Latn-BA" dirty="0">
              <a:solidFill>
                <a:srgbClr val="FF0000"/>
              </a:solidFill>
              <a:cs typeface="Arial" pitchFamily="34" charset="0"/>
            </a:endParaRPr>
          </a:p>
          <a:p>
            <a:r>
              <a:rPr lang="bs-Latn-BA" dirty="0" smtClean="0">
                <a:cs typeface="Arial" pitchFamily="34" charset="0"/>
              </a:rPr>
              <a:t>Ne samo rukovodstvo, svi članovi sindikata imaju </a:t>
            </a:r>
            <a:r>
              <a:rPr lang="bs-Latn-BA" dirty="0" smtClean="0">
                <a:solidFill>
                  <a:srgbClr val="FF0000"/>
                </a:solidFill>
                <a:cs typeface="Arial" pitchFamily="34" charset="0"/>
              </a:rPr>
              <a:t>obavezu</a:t>
            </a:r>
            <a:r>
              <a:rPr lang="bs-Latn-BA" dirty="0" smtClean="0">
                <a:cs typeface="Arial" pitchFamily="34" charset="0"/>
              </a:rPr>
              <a:t> da u skladu sa svojim mogućnostima djeluju na jačanju i pozitivnom afirmisanju sindikata! Članarina je simboličan izdatak za sve ono što sindikat obezbjedi svom </a:t>
            </a:r>
            <a:r>
              <a:rPr lang="bs-Latn-BA" dirty="0" smtClean="0">
                <a:cs typeface="Arial" pitchFamily="34" charset="0"/>
              </a:rPr>
              <a:t>članstvu! Većina članova sindikata toga nije ni svjesna.</a:t>
            </a:r>
            <a:endParaRPr lang="bs-Latn-BA" dirty="0" smtClean="0">
              <a:cs typeface="Arial" pitchFamily="34" charset="0"/>
            </a:endParaRPr>
          </a:p>
          <a:p>
            <a:r>
              <a:rPr lang="bs-Latn-BA" dirty="0" smtClean="0">
                <a:solidFill>
                  <a:srgbClr val="FF0000"/>
                </a:solidFill>
                <a:cs typeface="Arial" pitchFamily="34" charset="0"/>
              </a:rPr>
              <a:t>Snaga leži i u percepciji snage. Sindikat će poslodavac uvažavati onoliko koliko ga bude </a:t>
            </a:r>
            <a:r>
              <a:rPr lang="bs-Latn-BA" dirty="0" smtClean="0">
                <a:solidFill>
                  <a:srgbClr val="FF0000"/>
                </a:solidFill>
                <a:cs typeface="Arial" pitchFamily="34" charset="0"/>
              </a:rPr>
              <a:t>uvažavao, </a:t>
            </a:r>
            <a:r>
              <a:rPr lang="bs-Latn-BA" dirty="0" smtClean="0">
                <a:solidFill>
                  <a:srgbClr val="FF0000"/>
                </a:solidFill>
                <a:cs typeface="Arial" pitchFamily="34" charset="0"/>
              </a:rPr>
              <a:t>a to ovisi samo od snage sindikata i brojnosti njegovih </a:t>
            </a:r>
            <a:r>
              <a:rPr lang="bs-Latn-BA" dirty="0" smtClean="0">
                <a:solidFill>
                  <a:srgbClr val="FF0000"/>
                </a:solidFill>
                <a:cs typeface="Arial" pitchFamily="34" charset="0"/>
              </a:rPr>
              <a:t>članova, te podrške koju članovi pružaju rukovodstvu sindikata!</a:t>
            </a:r>
            <a:endParaRPr lang="bs-Latn-BA" dirty="0" smtClean="0">
              <a:solidFill>
                <a:srgbClr val="FF0000"/>
              </a:solidFill>
              <a:cs typeface="Arial" pitchFamily="34" charset="0"/>
            </a:endParaRPr>
          </a:p>
          <a:p>
            <a:endParaRPr lang="bs-Latn-BA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312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2646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bs-Latn-BA" b="1" dirty="0" smtClean="0"/>
              <a:t>Član </a:t>
            </a:r>
            <a:r>
              <a:rPr lang="bs-Latn-BA" b="1" dirty="0"/>
              <a:t>15</a:t>
            </a:r>
            <a:r>
              <a:rPr lang="bs-Latn-BA" b="1" dirty="0" smtClean="0"/>
              <a:t>. </a:t>
            </a:r>
            <a:r>
              <a:rPr lang="bs-Latn-BA" b="1" dirty="0" smtClean="0"/>
              <a:t>Zakona o radu:</a:t>
            </a:r>
            <a:endParaRPr lang="en-US" dirty="0"/>
          </a:p>
          <a:p>
            <a:pPr marL="0" lvl="0" indent="0">
              <a:buNone/>
            </a:pPr>
            <a:r>
              <a:rPr lang="bs-Latn-BA" dirty="0"/>
              <a:t>Radnici odnosno poslodavci slobodno odlučuju o svom stupanju ili istupanju iz sindikata, odnosno udruženja poslodavaca.</a:t>
            </a:r>
            <a:endParaRPr lang="en-US" dirty="0"/>
          </a:p>
          <a:p>
            <a:pPr marL="0" indent="0">
              <a:buNone/>
            </a:pPr>
            <a:r>
              <a:rPr lang="bs-Latn-BA" dirty="0"/>
              <a:t>Radnik odnosno poslodavac </a:t>
            </a:r>
            <a:r>
              <a:rPr lang="bs-Latn-BA" dirty="0">
                <a:solidFill>
                  <a:srgbClr val="FF0000"/>
                </a:solidFill>
              </a:rPr>
              <a:t>ne može biti stavljen u nepovoljniji položaj</a:t>
            </a:r>
            <a:r>
              <a:rPr lang="bs-Latn-BA" dirty="0"/>
              <a:t> zbog članstva ili nečlanstva u sindikatu odnosno udruženju poslodavaca</a:t>
            </a:r>
            <a:r>
              <a:rPr lang="bs-Latn-BA" dirty="0" smtClean="0"/>
              <a:t>.</a:t>
            </a:r>
            <a:r>
              <a:rPr lang="bs-Latn-BA" dirty="0"/>
              <a:t> </a:t>
            </a:r>
            <a:r>
              <a:rPr lang="bs-Latn-BA" dirty="0" smtClean="0"/>
              <a:t> (veza član 8. Zakona o radu</a:t>
            </a:r>
            <a:r>
              <a:rPr lang="bs-Latn-BA" dirty="0" smtClean="0"/>
              <a:t>)</a:t>
            </a:r>
            <a:endParaRPr lang="bs-Latn-BA" dirty="0" smtClean="0"/>
          </a:p>
          <a:p>
            <a:pPr marL="0" indent="0">
              <a:buNone/>
            </a:pPr>
            <a:r>
              <a:rPr lang="hr-HR" dirty="0" smtClean="0"/>
              <a:t> - </a:t>
            </a:r>
            <a:r>
              <a:rPr lang="hr-HR" i="1" dirty="0" smtClean="0"/>
              <a:t>Antidiskriminacija i diskriminacija</a:t>
            </a:r>
          </a:p>
          <a:p>
            <a:pPr marL="0" indent="0">
              <a:buNone/>
            </a:pPr>
            <a:r>
              <a:rPr lang="hr-HR" i="1" dirty="0" smtClean="0"/>
              <a:t>- </a:t>
            </a:r>
            <a:r>
              <a:rPr lang="hr-HR" i="1" dirty="0" smtClean="0"/>
              <a:t> </a:t>
            </a:r>
            <a:r>
              <a:rPr lang="hr-HR" i="1" dirty="0"/>
              <a:t>I</a:t>
            </a:r>
            <a:r>
              <a:rPr lang="hr-HR" i="1" dirty="0" smtClean="0"/>
              <a:t>zmjenama Zakona </a:t>
            </a:r>
            <a:r>
              <a:rPr lang="hr-HR" i="1" dirty="0" smtClean="0"/>
              <a:t>o radu Hrvatske </a:t>
            </a:r>
            <a:r>
              <a:rPr lang="hr-HR" i="1" dirty="0" smtClean="0"/>
              <a:t>bilo definisano da sindikati mogu samo </a:t>
            </a:r>
            <a:r>
              <a:rPr lang="hr-HR" i="1" dirty="0" smtClean="0"/>
              <a:t>za svoje članove </a:t>
            </a:r>
            <a:r>
              <a:rPr lang="hr-HR" i="1" dirty="0" smtClean="0"/>
              <a:t>ugovoriti </a:t>
            </a:r>
            <a:r>
              <a:rPr lang="hr-HR" i="1" dirty="0" smtClean="0"/>
              <a:t>određena </a:t>
            </a:r>
            <a:r>
              <a:rPr lang="hr-HR" i="1" dirty="0" smtClean="0"/>
              <a:t>prava - </a:t>
            </a:r>
            <a:r>
              <a:rPr lang="hr-HR" i="1" dirty="0" smtClean="0"/>
              <a:t>naknade koje nemaju karaktre plate, npr. </a:t>
            </a:r>
            <a:r>
              <a:rPr lang="hr-HR" i="1" dirty="0"/>
              <a:t>b</a:t>
            </a:r>
            <a:r>
              <a:rPr lang="hr-HR" i="1" dirty="0" smtClean="0"/>
              <a:t>ožićnica, regres i dr</a:t>
            </a:r>
            <a:r>
              <a:rPr lang="hr-HR" i="1" dirty="0" smtClean="0"/>
              <a:t>. Međutim, ova odredba srušena je na Ustavnom sudu!</a:t>
            </a:r>
            <a:endParaRPr lang="en-US" i="1" dirty="0"/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29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bs-Latn-BA" b="1" dirty="0"/>
              <a:t>Član 18</a:t>
            </a:r>
            <a:r>
              <a:rPr lang="bs-Latn-BA" b="1" dirty="0" smtClean="0"/>
              <a:t>. </a:t>
            </a:r>
            <a:r>
              <a:rPr lang="bs-Latn-BA" b="1" dirty="0" smtClean="0"/>
              <a:t>Zakona o radu:</a:t>
            </a:r>
            <a:endParaRPr lang="en-US" dirty="0"/>
          </a:p>
          <a:p>
            <a:pPr lvl="0"/>
            <a:r>
              <a:rPr lang="bs-Latn-BA" dirty="0"/>
              <a:t>Poslodavac je dužan osigurati odgovarajuće </a:t>
            </a:r>
            <a:r>
              <a:rPr lang="bs-Latn-BA" dirty="0">
                <a:solidFill>
                  <a:srgbClr val="FF0000"/>
                </a:solidFill>
              </a:rPr>
              <a:t>uvjete</a:t>
            </a:r>
            <a:r>
              <a:rPr lang="bs-Latn-BA" dirty="0"/>
              <a:t> za djelovanje sindikata </a:t>
            </a:r>
            <a:r>
              <a:rPr lang="bs-Latn-BA" dirty="0">
                <a:solidFill>
                  <a:srgbClr val="FF0000"/>
                </a:solidFill>
              </a:rPr>
              <a:t>u skladu sa kolektivnim ugovorom</a:t>
            </a:r>
            <a:r>
              <a:rPr lang="bs-Latn-BA" dirty="0"/>
              <a:t>.</a:t>
            </a:r>
            <a:endParaRPr lang="en-US" dirty="0"/>
          </a:p>
          <a:p>
            <a:pPr lvl="0"/>
            <a:r>
              <a:rPr lang="bs-Latn-BA" dirty="0"/>
              <a:t>Poslodavac je dužan, uz pisanu saglasnost radnika, </a:t>
            </a:r>
            <a:r>
              <a:rPr lang="bs-Latn-BA" dirty="0">
                <a:solidFill>
                  <a:srgbClr val="FF0000"/>
                </a:solidFill>
              </a:rPr>
              <a:t>obračunati i iz plaće radnika obustavljati sindikalnu članarinu, te je uplaćivati na račun sindikata, u skladu sa uputama sindikata.</a:t>
            </a:r>
            <a:endParaRPr lang="en-US" dirty="0">
              <a:solidFill>
                <a:srgbClr val="FF0000"/>
              </a:solidFill>
            </a:endParaRPr>
          </a:p>
          <a:p>
            <a:pPr lvl="0"/>
            <a:r>
              <a:rPr lang="bs-Latn-BA" dirty="0"/>
              <a:t>Sindikalnim predstavnicima koji nisu u radnom odnosu kod poslodavca, ali čiji sindikat ima članove kod poslodavca, </a:t>
            </a:r>
            <a:r>
              <a:rPr lang="bs-Latn-BA" dirty="0">
                <a:solidFill>
                  <a:srgbClr val="FF0000"/>
                </a:solidFill>
              </a:rPr>
              <a:t>dozvoljen je pristup kod poslodavca </a:t>
            </a:r>
            <a:r>
              <a:rPr lang="bs-Latn-BA" dirty="0"/>
              <a:t>kada je to potrebno za obavljanje sindikalne aktivnosti.</a:t>
            </a:r>
            <a:endParaRPr lang="en-US" dirty="0"/>
          </a:p>
          <a:p>
            <a:pPr lvl="0"/>
            <a:r>
              <a:rPr lang="bs-Latn-BA" dirty="0"/>
              <a:t>Sindikalni predstavnici iz stava 3. ovog člana ne mogu prilikom obavljanja sindikalnih aktivnosti narušavati radne i tehnološke procese, te mjere sigurnosti i zdravlja na radu kod poslodavca, u skladu sa kolektivnim ugovorom.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38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 smtClean="0"/>
              <a:t>ZAŠTITA SINDIKALNOG POVJERENIKA?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117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32656"/>
            <a:ext cx="8651304" cy="64087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bs-Latn-BA" sz="3800" b="1" dirty="0"/>
              <a:t>Član 103</a:t>
            </a:r>
            <a:r>
              <a:rPr lang="bs-Latn-BA" sz="3800" b="1" dirty="0" smtClean="0"/>
              <a:t>. ZOR</a:t>
            </a:r>
            <a:endParaRPr lang="en-US" sz="3800" b="1" dirty="0"/>
          </a:p>
          <a:p>
            <a:pPr marL="0" lvl="0" indent="0">
              <a:buNone/>
            </a:pPr>
            <a:r>
              <a:rPr lang="bs-Latn-BA" sz="3800" dirty="0"/>
              <a:t>Sindikalnom povjereniku za vrijeme obavljanja njegove dužnosti i šest mjeseci nakon prestanka obavljanja te dužnosti, poslodavac, bez prethodne saglasnosti federalnog ministarstva nadležnog za rad, </a:t>
            </a:r>
            <a:r>
              <a:rPr lang="bs-Latn-BA" sz="3800" dirty="0">
                <a:solidFill>
                  <a:srgbClr val="FF0000"/>
                </a:solidFill>
              </a:rPr>
              <a:t>ne može:</a:t>
            </a:r>
            <a:endParaRPr lang="en-US" sz="3800" dirty="0">
              <a:solidFill>
                <a:srgbClr val="FF0000"/>
              </a:solidFill>
            </a:endParaRPr>
          </a:p>
          <a:p>
            <a:pPr lvl="1"/>
            <a:r>
              <a:rPr lang="bs-Latn-BA" sz="3800" dirty="0">
                <a:solidFill>
                  <a:srgbClr val="FF0000"/>
                </a:solidFill>
              </a:rPr>
              <a:t>otkazati ugovor o radu, ili </a:t>
            </a:r>
            <a:endParaRPr lang="en-US" sz="3800" dirty="0">
              <a:solidFill>
                <a:srgbClr val="FF0000"/>
              </a:solidFill>
            </a:endParaRPr>
          </a:p>
          <a:p>
            <a:pPr lvl="1"/>
            <a:r>
              <a:rPr lang="bs-Latn-BA" sz="3800" dirty="0">
                <a:solidFill>
                  <a:srgbClr val="FF0000"/>
                </a:solidFill>
              </a:rPr>
              <a:t>na drugi način ga staviti u nepovoljniji položaj u odnosu na radno mjesto prije nego što je imenovan na funkciju sindikalnog povjerenika.</a:t>
            </a:r>
            <a:endParaRPr lang="en-US" sz="38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bs-Latn-BA" sz="3800" dirty="0"/>
              <a:t>Sindikalnim povjerenikom u smislu stava 1. ovog člana smatra se radnik koji je ovlašteni predstavnik sindikata organiziranog kod poslodavca u skladu sa propisima o organiziranju i djelovanju sindikata.</a:t>
            </a:r>
            <a:endParaRPr lang="en-US" sz="3800" dirty="0"/>
          </a:p>
          <a:p>
            <a:pPr marL="0" lvl="0" indent="0">
              <a:buNone/>
            </a:pPr>
            <a:r>
              <a:rPr lang="bs-Latn-BA" sz="3800" dirty="0"/>
              <a:t>Ukoliko nadležno ministarstvo uskrati saglasnost iz stava 1. ovog člana, poslodavac može u roku od 30 dana od dana dostave takve odluke zatražiti da saglasnost zamijeni sudska odluka</a:t>
            </a:r>
            <a:r>
              <a:rPr lang="bs-Latn-BA" sz="3800" dirty="0" smtClean="0"/>
              <a:t>.</a:t>
            </a:r>
          </a:p>
          <a:p>
            <a:pPr marL="0" lvl="0" indent="0">
              <a:buNone/>
            </a:pPr>
            <a:r>
              <a:rPr lang="bs-Latn-BA" sz="3800" dirty="0" smtClean="0">
                <a:solidFill>
                  <a:srgbClr val="FF0000"/>
                </a:solidFill>
              </a:rPr>
              <a:t>Napomena: Stav Ministarstva rada Federacije BiH, ko se smatra sindikalnim povjerenikom!</a:t>
            </a:r>
            <a:endParaRPr lang="en-US" sz="3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sz="3400" dirty="0"/>
              <a:t> </a:t>
            </a:r>
            <a:endParaRPr lang="en-US" sz="3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474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/>
          <a:lstStyle/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 smtClean="0"/>
              <a:t>TEMELJNA SINDIKALNA PRAVA</a:t>
            </a:r>
          </a:p>
          <a:p>
            <a:pPr algn="ctr">
              <a:buFontTx/>
              <a:buChar char="-"/>
            </a:pPr>
            <a:r>
              <a:rPr lang="hr-HR" dirty="0" smtClean="0"/>
              <a:t>ZAKONSKE ODREDBE</a:t>
            </a:r>
          </a:p>
          <a:p>
            <a:pPr marL="0" indent="0" algn="ctr">
              <a:buNone/>
            </a:pPr>
            <a:r>
              <a:rPr lang="hr-HR" dirty="0" smtClean="0"/>
              <a:t>(Zakon o radu, Zakon o štrajku, Zakon o zaštiti na radu, Zakon o vijeću zaposlenika)</a:t>
            </a:r>
          </a:p>
        </p:txBody>
      </p:sp>
    </p:spTree>
    <p:extLst>
      <p:ext uri="{BB962C8B-B14F-4D97-AF65-F5344CB8AC3E}">
        <p14:creationId xmlns:p14="http://schemas.microsoft.com/office/powerpoint/2010/main" val="1920055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60648"/>
            <a:ext cx="8686800" cy="6336704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Zaključenje kolektivnog ugovora, član 138. Zakona o radu - plaće, naknade, odmori, odsustva, zaštita radnika, uslovi za rad sindikata i dr.</a:t>
            </a:r>
          </a:p>
          <a:p>
            <a:r>
              <a:rPr lang="hr-HR" dirty="0" smtClean="0"/>
              <a:t>Konsultacije kod donošenja Pravilnika o radu, član 118. Zakona o radu,</a:t>
            </a:r>
          </a:p>
          <a:p>
            <a:r>
              <a:rPr lang="hr-HR" dirty="0" smtClean="0"/>
              <a:t>Zbrinjavanje viška radnika, član 109. i 110. Zakona o radu</a:t>
            </a:r>
          </a:p>
          <a:p>
            <a:r>
              <a:rPr lang="hr-HR" dirty="0" smtClean="0"/>
              <a:t>Plan godišnjih odmora, član 52. Zakona o radu</a:t>
            </a:r>
          </a:p>
          <a:p>
            <a:r>
              <a:rPr lang="hr-HR" b="1" dirty="0"/>
              <a:t>Organizacija i provođenje štrajka, član 2. Zakona o </a:t>
            </a:r>
            <a:r>
              <a:rPr lang="hr-HR" b="1" dirty="0" smtClean="0"/>
              <a:t>štrajku (osvrt na član 95. Statuta SM FBIH)</a:t>
            </a:r>
            <a:endParaRPr lang="hr-HR" b="1" dirty="0" smtClean="0"/>
          </a:p>
          <a:p>
            <a:r>
              <a:rPr lang="hr-HR" dirty="0"/>
              <a:t>U</a:t>
            </a:r>
            <a:r>
              <a:rPr lang="en-US" dirty="0" err="1" smtClean="0"/>
              <a:t>ređivanj</a:t>
            </a:r>
            <a:r>
              <a:rPr lang="hr-HR" dirty="0" smtClean="0"/>
              <a:t>e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 smtClean="0"/>
              <a:t>unapr</a:t>
            </a:r>
            <a:r>
              <a:rPr lang="hr-HR" dirty="0" smtClean="0"/>
              <a:t>eđenje</a:t>
            </a:r>
            <a:r>
              <a:rPr lang="en-US" dirty="0" smtClean="0"/>
              <a:t> </a:t>
            </a:r>
            <a:r>
              <a:rPr lang="en-US" dirty="0" err="1"/>
              <a:t>sigurnosti</a:t>
            </a:r>
            <a:r>
              <a:rPr lang="en-US" dirty="0"/>
              <a:t> i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zdravlja</a:t>
            </a:r>
            <a:r>
              <a:rPr lang="en-US" dirty="0"/>
              <a:t> </a:t>
            </a:r>
            <a:r>
              <a:rPr lang="en-US" dirty="0" err="1" smtClean="0"/>
              <a:t>radnika</a:t>
            </a:r>
            <a:r>
              <a:rPr lang="hr-HR" dirty="0" smtClean="0"/>
              <a:t>, član 8. Zakona o zaštiti na radu</a:t>
            </a:r>
          </a:p>
          <a:p>
            <a:r>
              <a:rPr lang="hr-HR" dirty="0" smtClean="0"/>
              <a:t>Imenovanje povjerenika za zaštitu na radu, član 44. Zakona o zaštiti na radu</a:t>
            </a:r>
            <a:endParaRPr lang="en-US" dirty="0"/>
          </a:p>
          <a:p>
            <a:endParaRPr lang="en-US" dirty="0"/>
          </a:p>
          <a:p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341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/>
              <a:t>Član</a:t>
            </a:r>
            <a:r>
              <a:rPr lang="en-US" b="1" dirty="0"/>
              <a:t> 95</a:t>
            </a:r>
            <a:r>
              <a:rPr lang="en-US" b="1" dirty="0" smtClean="0"/>
              <a:t>.</a:t>
            </a:r>
            <a:r>
              <a:rPr lang="hr-HR" b="1" dirty="0" smtClean="0"/>
              <a:t> Statuta SM FBIH:</a:t>
            </a:r>
            <a:endParaRPr lang="en-US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dirty="0" err="1" smtClean="0"/>
              <a:t>Štrajk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organizuje</a:t>
            </a:r>
            <a:r>
              <a:rPr lang="en-US" dirty="0"/>
              <a:t> i </a:t>
            </a:r>
            <a:r>
              <a:rPr lang="en-US" dirty="0" err="1"/>
              <a:t>provodi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/>
              <a:t>kolektivnim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i </a:t>
            </a:r>
            <a:r>
              <a:rPr lang="en-US" dirty="0" err="1"/>
              <a:t>pravilima</a:t>
            </a:r>
            <a:r>
              <a:rPr lang="en-US" dirty="0"/>
              <a:t> o </a:t>
            </a:r>
            <a:r>
              <a:rPr lang="en-US" dirty="0" err="1"/>
              <a:t>štrajku</a:t>
            </a:r>
            <a:r>
              <a:rPr lang="en-US" dirty="0"/>
              <a:t>. </a:t>
            </a:r>
            <a:endParaRPr lang="hr-H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nepoštivanja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prethodnog</a:t>
            </a:r>
            <a:r>
              <a:rPr lang="en-US" dirty="0"/>
              <a:t> </a:t>
            </a:r>
            <a:r>
              <a:rPr lang="en-US" dirty="0" err="1"/>
              <a:t>stava</a:t>
            </a:r>
            <a:r>
              <a:rPr lang="en-US" dirty="0"/>
              <a:t>,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Sindikata</a:t>
            </a:r>
            <a:r>
              <a:rPr lang="en-US" dirty="0"/>
              <a:t> u </a:t>
            </a:r>
            <a:r>
              <a:rPr lang="en-US" dirty="0" err="1"/>
              <a:t>podružnici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pravnu</a:t>
            </a:r>
            <a:r>
              <a:rPr lang="en-US" dirty="0"/>
              <a:t>, </a:t>
            </a:r>
            <a:r>
              <a:rPr lang="en-US" dirty="0" err="1"/>
              <a:t>materijalnu</a:t>
            </a:r>
            <a:r>
              <a:rPr lang="en-US" dirty="0"/>
              <a:t> i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i </a:t>
            </a:r>
            <a:r>
              <a:rPr lang="en-US" dirty="0" err="1"/>
              <a:t>podrške</a:t>
            </a:r>
            <a:r>
              <a:rPr lang="en-US" dirty="0"/>
              <a:t> od </a:t>
            </a:r>
            <a:r>
              <a:rPr lang="en-US" dirty="0" err="1"/>
              <a:t>Sindikata</a:t>
            </a:r>
            <a:r>
              <a:rPr lang="en-US" dirty="0"/>
              <a:t>,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/>
              <a:t>Sindikat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posljedice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 smtClean="0"/>
              <a:t>.</a:t>
            </a:r>
            <a:r>
              <a:rPr lang="en-US" b="1" dirty="0"/>
              <a:t> 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945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b="1" dirty="0" smtClean="0"/>
              <a:t>Zakon o vijeću zaposlenika, član 22.</a:t>
            </a:r>
            <a:endParaRPr lang="en-US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Poslodavac</a:t>
            </a:r>
            <a:r>
              <a:rPr lang="hr-HR" dirty="0"/>
              <a:t>, najmanje svakih 6 mjeseci informira vijeće </a:t>
            </a:r>
            <a:r>
              <a:rPr lang="hr-HR" dirty="0" smtClean="0"/>
              <a:t>zaposlenika </a:t>
            </a:r>
            <a:r>
              <a:rPr lang="hr-HR" dirty="0"/>
              <a:t>o pitanjima koja utiču na njihove interese iz radnog odnosa, a odnose se naročito na:</a:t>
            </a:r>
            <a:endParaRPr lang="en-US" dirty="0"/>
          </a:p>
          <a:p>
            <a:pPr lvl="0"/>
            <a:r>
              <a:rPr lang="hr-HR" dirty="0"/>
              <a:t>stanje i rezultate poslovanja;</a:t>
            </a:r>
            <a:endParaRPr lang="en-US" dirty="0"/>
          </a:p>
          <a:p>
            <a:pPr lvl="0"/>
            <a:r>
              <a:rPr lang="hr-HR" dirty="0"/>
              <a:t>razvojne planove  i njihov uticaj na ekonomski i socijalni položaj zaposlenika;</a:t>
            </a:r>
            <a:endParaRPr lang="en-US" dirty="0"/>
          </a:p>
          <a:p>
            <a:pPr lvl="0"/>
            <a:r>
              <a:rPr lang="hr-HR" dirty="0"/>
              <a:t>kretanje i promjene u plaćama;</a:t>
            </a:r>
            <a:endParaRPr lang="en-US" dirty="0"/>
          </a:p>
          <a:p>
            <a:pPr lvl="0"/>
            <a:r>
              <a:rPr lang="hr-HR" dirty="0"/>
              <a:t>zaštitu na radu i mjere poboljšanja uvjeta rada;</a:t>
            </a:r>
            <a:endParaRPr lang="en-US" dirty="0"/>
          </a:p>
          <a:p>
            <a:r>
              <a:rPr lang="hr-HR" dirty="0"/>
              <a:t>druga pitanja važna za prava i interese zaposlenika iz radnog odnosa.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9647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b="1" dirty="0" smtClean="0"/>
              <a:t>Zakon o vijeću zaposlenika, član 23</a:t>
            </a:r>
            <a:r>
              <a:rPr lang="hr-HR" b="1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i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, </a:t>
            </a:r>
            <a:r>
              <a:rPr lang="en-US" dirty="0" err="1"/>
              <a:t>poslodavac</a:t>
            </a:r>
            <a:r>
              <a:rPr lang="en-US" dirty="0"/>
              <a:t> se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b="1" dirty="0" err="1"/>
              <a:t>konsultira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vijećem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 o </a:t>
            </a:r>
            <a:r>
              <a:rPr lang="en-US" dirty="0" err="1"/>
              <a:t>namjeravanoj</a:t>
            </a:r>
            <a:r>
              <a:rPr lang="en-US" dirty="0"/>
              <a:t> </a:t>
            </a:r>
            <a:r>
              <a:rPr lang="en-US" dirty="0" err="1"/>
              <a:t>odluci</a:t>
            </a:r>
            <a:r>
              <a:rPr lang="en-US" dirty="0"/>
              <a:t>, a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o:</a:t>
            </a:r>
          </a:p>
          <a:p>
            <a:pPr lvl="0"/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pravilnika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namjeri</a:t>
            </a:r>
            <a:r>
              <a:rPr lang="en-US" dirty="0"/>
              <a:t> </a:t>
            </a:r>
            <a:r>
              <a:rPr lang="en-US" dirty="0" err="1"/>
              <a:t>poslodavca</a:t>
            </a:r>
            <a:r>
              <a:rPr lang="en-US" dirty="0"/>
              <a:t> da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, </a:t>
            </a:r>
            <a:r>
              <a:rPr lang="en-US" dirty="0" err="1"/>
              <a:t>tehničkih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organizacijskih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otkaže</a:t>
            </a:r>
            <a:r>
              <a:rPr lang="en-US" dirty="0"/>
              <a:t> </a:t>
            </a:r>
            <a:r>
              <a:rPr lang="en-US" dirty="0" err="1"/>
              <a:t>ugovore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10% </a:t>
            </a:r>
            <a:r>
              <a:rPr lang="en-US" dirty="0" err="1"/>
              <a:t>zaposlenika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petorici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planu</a:t>
            </a:r>
            <a:r>
              <a:rPr lang="en-US" dirty="0"/>
              <a:t> </a:t>
            </a:r>
            <a:r>
              <a:rPr lang="en-US" dirty="0" err="1"/>
              <a:t>zapošljavanja</a:t>
            </a:r>
            <a:r>
              <a:rPr lang="en-US" dirty="0"/>
              <a:t>, </a:t>
            </a:r>
            <a:r>
              <a:rPr lang="en-US" dirty="0" err="1"/>
              <a:t>premještaju</a:t>
            </a:r>
            <a:r>
              <a:rPr lang="en-US" dirty="0"/>
              <a:t> i </a:t>
            </a:r>
            <a:r>
              <a:rPr lang="en-US" dirty="0" err="1"/>
              <a:t>otkazu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mjerama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zaštitom</a:t>
            </a:r>
            <a:r>
              <a:rPr lang="en-US" dirty="0"/>
              <a:t> </a:t>
            </a:r>
            <a:r>
              <a:rPr lang="en-US" dirty="0" err="1"/>
              <a:t>zdravlja</a:t>
            </a:r>
            <a:r>
              <a:rPr lang="en-US" dirty="0"/>
              <a:t> i </a:t>
            </a:r>
            <a:r>
              <a:rPr lang="en-US" dirty="0" err="1"/>
              <a:t>zaštitom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/>
              <a:t>promjenama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uvođenju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planu</a:t>
            </a:r>
            <a:r>
              <a:rPr lang="en-US" dirty="0"/>
              <a:t> </a:t>
            </a:r>
            <a:r>
              <a:rPr lang="en-US" dirty="0" err="1"/>
              <a:t>godišnjih</a:t>
            </a:r>
            <a:r>
              <a:rPr lang="en-US" dirty="0"/>
              <a:t> </a:t>
            </a:r>
            <a:r>
              <a:rPr lang="en-US" dirty="0" err="1"/>
              <a:t>odmora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rasporedu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noćnom</a:t>
            </a:r>
            <a:r>
              <a:rPr lang="en-US" dirty="0"/>
              <a:t>  </a:t>
            </a:r>
            <a:r>
              <a:rPr lang="en-US" dirty="0" err="1"/>
              <a:t>radu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naknadama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izume</a:t>
            </a:r>
            <a:r>
              <a:rPr lang="en-US" dirty="0"/>
              <a:t> i </a:t>
            </a:r>
            <a:r>
              <a:rPr lang="en-US" dirty="0" err="1"/>
              <a:t>tehnička</a:t>
            </a:r>
            <a:r>
              <a:rPr lang="en-US" dirty="0"/>
              <a:t> </a:t>
            </a:r>
            <a:r>
              <a:rPr lang="en-US" dirty="0" err="1"/>
              <a:t>unapređenja</a:t>
            </a:r>
            <a:r>
              <a:rPr lang="en-US" dirty="0"/>
              <a:t>;</a:t>
            </a:r>
          </a:p>
          <a:p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odlukama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kolektivnim</a:t>
            </a:r>
            <a:r>
              <a:rPr lang="en-US" dirty="0"/>
              <a:t> 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predviđeno</a:t>
            </a:r>
            <a:r>
              <a:rPr lang="en-US" dirty="0"/>
              <a:t> </a:t>
            </a:r>
            <a:r>
              <a:rPr lang="en-US" dirty="0" err="1"/>
              <a:t>konsultovanje</a:t>
            </a:r>
            <a:r>
              <a:rPr lang="en-US" dirty="0"/>
              <a:t> </a:t>
            </a:r>
            <a:r>
              <a:rPr lang="en-US" dirty="0" err="1"/>
              <a:t>vijeća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 u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hr-HR" dirty="0"/>
          </a:p>
          <a:p>
            <a:pPr marL="0" indent="0">
              <a:buNone/>
            </a:pP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/>
              <a:t>poslodavca</a:t>
            </a:r>
            <a:r>
              <a:rPr lang="en-US" dirty="0"/>
              <a:t> </a:t>
            </a:r>
            <a:r>
              <a:rPr lang="en-US" dirty="0" err="1"/>
              <a:t>donesena</a:t>
            </a:r>
            <a:r>
              <a:rPr lang="en-US" dirty="0"/>
              <a:t> </a:t>
            </a:r>
            <a:r>
              <a:rPr lang="en-US" dirty="0" err="1"/>
              <a:t>suprotno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obavezi</a:t>
            </a:r>
            <a:r>
              <a:rPr lang="en-US" dirty="0"/>
              <a:t> </a:t>
            </a:r>
            <a:r>
              <a:rPr lang="en-US" dirty="0" err="1"/>
              <a:t>konsultiranja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vijećem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, </a:t>
            </a:r>
            <a:r>
              <a:rPr lang="en-US" b="1" dirty="0" err="1" smtClean="0"/>
              <a:t>ništav</a:t>
            </a:r>
            <a:r>
              <a:rPr lang="hr-HR" b="1" dirty="0" smtClean="0"/>
              <a:t>n</a:t>
            </a:r>
            <a:r>
              <a:rPr lang="en-US" b="1" dirty="0" smtClean="0"/>
              <a:t>a </a:t>
            </a:r>
            <a:r>
              <a:rPr lang="en-US" b="1" dirty="0"/>
              <a:t>je.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220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Šta je sindikat?</a:t>
            </a:r>
          </a:p>
          <a:p>
            <a:r>
              <a:rPr lang="hr-HR" dirty="0" smtClean="0"/>
              <a:t>Zašto sindikat?</a:t>
            </a:r>
          </a:p>
          <a:p>
            <a:r>
              <a:rPr lang="hr-HR" dirty="0" smtClean="0"/>
              <a:t>Zaštita sindikalnog povjerenika?</a:t>
            </a:r>
          </a:p>
          <a:p>
            <a:r>
              <a:rPr lang="hr-HR" dirty="0" smtClean="0"/>
              <a:t>Temeljna sindikalna prava?</a:t>
            </a:r>
          </a:p>
          <a:p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965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9294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b="1" dirty="0" smtClean="0"/>
              <a:t>Zakon o vijeću zaposlenika, č</a:t>
            </a:r>
            <a:r>
              <a:rPr lang="en-US" b="1" dirty="0" err="1" smtClean="0"/>
              <a:t>lan</a:t>
            </a:r>
            <a:r>
              <a:rPr lang="en-US" b="1" dirty="0" smtClean="0"/>
              <a:t> </a:t>
            </a:r>
            <a:r>
              <a:rPr lang="en-US" b="1" dirty="0"/>
              <a:t>24.</a:t>
            </a:r>
            <a:r>
              <a:rPr lang="hr-HR" b="1" dirty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Podaci</a:t>
            </a:r>
            <a:r>
              <a:rPr lang="en-US" dirty="0"/>
              <a:t> o </a:t>
            </a:r>
            <a:r>
              <a:rPr lang="en-US" dirty="0" err="1"/>
              <a:t>namjeravanoj</a:t>
            </a:r>
            <a:r>
              <a:rPr lang="en-US" dirty="0"/>
              <a:t> </a:t>
            </a:r>
            <a:r>
              <a:rPr lang="en-US" dirty="0" err="1"/>
              <a:t>odluci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23.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dostavljaju</a:t>
            </a:r>
            <a:r>
              <a:rPr lang="en-US" dirty="0"/>
              <a:t> se </a:t>
            </a:r>
            <a:r>
              <a:rPr lang="en-US" dirty="0" err="1"/>
              <a:t>vijeću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30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Vijeće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od 7 </a:t>
            </a:r>
            <a:r>
              <a:rPr lang="en-US" dirty="0" err="1"/>
              <a:t>dana</a:t>
            </a:r>
            <a:r>
              <a:rPr lang="en-US" dirty="0"/>
              <a:t> od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dostavljanja</a:t>
            </a:r>
            <a:r>
              <a:rPr lang="en-US" dirty="0"/>
              <a:t> 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stava</a:t>
            </a:r>
            <a:r>
              <a:rPr lang="en-US" dirty="0"/>
              <a:t> 1.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o </a:t>
            </a:r>
            <a:r>
              <a:rPr lang="en-US" dirty="0" err="1"/>
              <a:t>namjeravanoj</a:t>
            </a:r>
            <a:r>
              <a:rPr lang="en-US" dirty="0"/>
              <a:t> </a:t>
            </a:r>
            <a:r>
              <a:rPr lang="en-US" dirty="0" err="1"/>
              <a:t>odluci</a:t>
            </a:r>
            <a:r>
              <a:rPr lang="en-US" dirty="0"/>
              <a:t> </a:t>
            </a:r>
            <a:r>
              <a:rPr lang="en-US" dirty="0" err="1"/>
              <a:t>dostavlja</a:t>
            </a:r>
            <a:r>
              <a:rPr lang="en-US" dirty="0"/>
              <a:t> </a:t>
            </a:r>
            <a:r>
              <a:rPr lang="en-US" dirty="0" err="1"/>
              <a:t>primjedbe</a:t>
            </a:r>
            <a:r>
              <a:rPr lang="en-US" dirty="0"/>
              <a:t> i </a:t>
            </a:r>
            <a:r>
              <a:rPr lang="en-US" dirty="0" err="1"/>
              <a:t>prijedloge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konsultacija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namjeravane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vijeće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 ne </a:t>
            </a:r>
            <a:r>
              <a:rPr lang="en-US" dirty="0" err="1"/>
              <a:t>izjasni</a:t>
            </a:r>
            <a:r>
              <a:rPr lang="en-US" dirty="0"/>
              <a:t> o </a:t>
            </a:r>
            <a:r>
              <a:rPr lang="en-US" dirty="0" err="1"/>
              <a:t>namjeravanoj</a:t>
            </a:r>
            <a:r>
              <a:rPr lang="en-US" dirty="0"/>
              <a:t> </a:t>
            </a:r>
            <a:r>
              <a:rPr lang="en-US" dirty="0" err="1"/>
              <a:t>odluci</a:t>
            </a:r>
            <a:r>
              <a:rPr lang="en-US" dirty="0"/>
              <a:t> </a:t>
            </a:r>
            <a:r>
              <a:rPr lang="en-US" dirty="0" err="1"/>
              <a:t>poslodavca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stava</a:t>
            </a:r>
            <a:r>
              <a:rPr lang="en-US" dirty="0"/>
              <a:t> 2.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, </a:t>
            </a:r>
            <a:r>
              <a:rPr lang="en-US" dirty="0" err="1"/>
              <a:t>smatra</a:t>
            </a:r>
            <a:r>
              <a:rPr lang="en-US" dirty="0"/>
              <a:t> se da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primjedbi</a:t>
            </a:r>
            <a:r>
              <a:rPr lang="en-US" dirty="0"/>
              <a:t> i </a:t>
            </a:r>
            <a:r>
              <a:rPr lang="en-US" dirty="0" err="1"/>
              <a:t>sugestija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076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b="1" dirty="0" smtClean="0"/>
              <a:t>Zakon </a:t>
            </a:r>
            <a:r>
              <a:rPr lang="hr-HR" b="1" dirty="0"/>
              <a:t>o vijeću </a:t>
            </a:r>
            <a:r>
              <a:rPr lang="hr-HR" b="1" dirty="0" smtClean="0"/>
              <a:t>zaposlenika, član 26.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Poslodavac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prethodnu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vijeća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, </a:t>
            </a:r>
            <a:r>
              <a:rPr lang="en-US" dirty="0" err="1"/>
              <a:t>donijeti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odluku</a:t>
            </a:r>
            <a:r>
              <a:rPr lang="en-US" dirty="0"/>
              <a:t> o:</a:t>
            </a:r>
          </a:p>
          <a:p>
            <a:pPr lvl="0"/>
            <a:r>
              <a:rPr lang="en-US" dirty="0" err="1">
                <a:solidFill>
                  <a:srgbClr val="FF0000"/>
                </a:solidFill>
              </a:rPr>
              <a:t>otkazu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članu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vijeća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zaposlenika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lvl="0"/>
            <a:r>
              <a:rPr lang="en-US" dirty="0" err="1">
                <a:solidFill>
                  <a:srgbClr val="FF0000"/>
                </a:solidFill>
              </a:rPr>
              <a:t>otkazu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zaposleniku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kojeg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postoji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promjenjena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radna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sposobnost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ili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neposredna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opasnosti</a:t>
            </a:r>
            <a:r>
              <a:rPr lang="en-US" dirty="0">
                <a:solidFill>
                  <a:srgbClr val="FF0000"/>
                </a:solidFill>
              </a:rPr>
              <a:t> od </a:t>
            </a:r>
            <a:r>
              <a:rPr lang="en-US" dirty="0" err="1">
                <a:solidFill>
                  <a:srgbClr val="FF0000"/>
                </a:solidFill>
              </a:rPr>
              <a:t>nastanka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invalidnosti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lvl="0"/>
            <a:r>
              <a:rPr lang="en-US" dirty="0" err="1">
                <a:solidFill>
                  <a:srgbClr val="FF0000"/>
                </a:solidFill>
              </a:rPr>
              <a:t>otkazu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zaposleniku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starijem</a:t>
            </a:r>
            <a:r>
              <a:rPr lang="en-US" dirty="0">
                <a:solidFill>
                  <a:srgbClr val="FF0000"/>
                </a:solidFill>
              </a:rPr>
              <a:t> od 55 </a:t>
            </a:r>
            <a:r>
              <a:rPr lang="en-US" dirty="0" err="1">
                <a:solidFill>
                  <a:srgbClr val="FF0000"/>
                </a:solidFill>
              </a:rPr>
              <a:t>godina</a:t>
            </a:r>
            <a:r>
              <a:rPr lang="en-US" dirty="0">
                <a:solidFill>
                  <a:srgbClr val="FF0000"/>
                </a:solidFill>
              </a:rPr>
              <a:t> i </a:t>
            </a:r>
            <a:r>
              <a:rPr lang="en-US" dirty="0" err="1">
                <a:solidFill>
                  <a:srgbClr val="FF0000"/>
                </a:solidFill>
              </a:rPr>
              <a:t>ženi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starijoj</a:t>
            </a:r>
            <a:r>
              <a:rPr lang="en-US" dirty="0">
                <a:solidFill>
                  <a:srgbClr val="FF0000"/>
                </a:solidFill>
              </a:rPr>
              <a:t> od 50 </a:t>
            </a:r>
            <a:r>
              <a:rPr lang="en-US" dirty="0" err="1">
                <a:solidFill>
                  <a:srgbClr val="FF0000"/>
                </a:solidFill>
              </a:rPr>
              <a:t>godina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života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lvl="0"/>
            <a:r>
              <a:rPr lang="en-US" dirty="0" err="1">
                <a:solidFill>
                  <a:srgbClr val="FF0000"/>
                </a:solidFill>
              </a:rPr>
              <a:t>prikupljanju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obrađivanju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korištenju</a:t>
            </a:r>
            <a:r>
              <a:rPr lang="en-US" dirty="0">
                <a:solidFill>
                  <a:srgbClr val="FF0000"/>
                </a:solidFill>
              </a:rPr>
              <a:t> i </a:t>
            </a:r>
            <a:r>
              <a:rPr lang="en-US" dirty="0" err="1">
                <a:solidFill>
                  <a:srgbClr val="FF0000"/>
                </a:solidFill>
              </a:rPr>
              <a:t>dostavljanju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podataka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trećim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licima</a:t>
            </a:r>
            <a:r>
              <a:rPr lang="en-US" dirty="0">
                <a:solidFill>
                  <a:srgbClr val="FF0000"/>
                </a:solidFill>
              </a:rPr>
              <a:t> o </a:t>
            </a:r>
            <a:r>
              <a:rPr lang="en-US" dirty="0" err="1">
                <a:solidFill>
                  <a:srgbClr val="FF0000"/>
                </a:solidFill>
              </a:rPr>
              <a:t>zaposleniku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vijeće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od 10 </a:t>
            </a:r>
            <a:r>
              <a:rPr lang="en-US" dirty="0" err="1"/>
              <a:t>dana</a:t>
            </a:r>
            <a:r>
              <a:rPr lang="en-US" dirty="0"/>
              <a:t> od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tražene</a:t>
            </a:r>
            <a:r>
              <a:rPr lang="en-US" dirty="0"/>
              <a:t> </a:t>
            </a:r>
            <a:r>
              <a:rPr lang="en-US" dirty="0" err="1"/>
              <a:t>saglasnosti</a:t>
            </a:r>
            <a:r>
              <a:rPr lang="en-US" dirty="0"/>
              <a:t> </a:t>
            </a:r>
            <a:r>
              <a:rPr lang="en-US" dirty="0" err="1"/>
              <a:t>pismeno</a:t>
            </a:r>
            <a:r>
              <a:rPr lang="en-US" dirty="0"/>
              <a:t> ne </a:t>
            </a:r>
            <a:r>
              <a:rPr lang="en-US" dirty="0" err="1"/>
              <a:t>izjasni</a:t>
            </a:r>
            <a:r>
              <a:rPr lang="en-US" dirty="0"/>
              <a:t> o </a:t>
            </a:r>
            <a:r>
              <a:rPr lang="en-US" dirty="0" err="1"/>
              <a:t>davanju</a:t>
            </a:r>
            <a:r>
              <a:rPr lang="en-US" dirty="0"/>
              <a:t> </a:t>
            </a:r>
            <a:r>
              <a:rPr lang="en-US" dirty="0" err="1"/>
              <a:t>saglasnosti</a:t>
            </a:r>
            <a:r>
              <a:rPr lang="en-US" dirty="0"/>
              <a:t>, </a:t>
            </a:r>
            <a:r>
              <a:rPr lang="en-US" dirty="0" err="1"/>
              <a:t>smatra</a:t>
            </a:r>
            <a:r>
              <a:rPr lang="en-US" dirty="0"/>
              <a:t> se da je </a:t>
            </a:r>
            <a:r>
              <a:rPr lang="en-US" dirty="0" err="1"/>
              <a:t>saglasno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poslodavca</a:t>
            </a:r>
            <a:r>
              <a:rPr lang="en-US" dirty="0"/>
              <a:t>.  </a:t>
            </a:r>
          </a:p>
          <a:p>
            <a:pPr marL="0" indent="0">
              <a:buNone/>
            </a:pP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vijeće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 </a:t>
            </a:r>
            <a:r>
              <a:rPr lang="en-US" dirty="0" err="1"/>
              <a:t>uskrati</a:t>
            </a:r>
            <a:r>
              <a:rPr lang="en-US" dirty="0"/>
              <a:t> </a:t>
            </a:r>
            <a:r>
              <a:rPr lang="en-US" dirty="0" err="1"/>
              <a:t>suglasnost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stava</a:t>
            </a:r>
            <a:r>
              <a:rPr lang="en-US" dirty="0"/>
              <a:t> 1.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, </a:t>
            </a:r>
            <a:r>
              <a:rPr lang="en-US" dirty="0" err="1"/>
              <a:t>rješavanje</a:t>
            </a:r>
            <a:r>
              <a:rPr lang="en-US" dirty="0"/>
              <a:t> </a:t>
            </a:r>
            <a:r>
              <a:rPr lang="hr-HR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 </a:t>
            </a:r>
            <a:r>
              <a:rPr lang="en-US" dirty="0" err="1"/>
              <a:t>povjerava</a:t>
            </a:r>
            <a:r>
              <a:rPr lang="en-US" dirty="0"/>
              <a:t> se </a:t>
            </a:r>
            <a:r>
              <a:rPr lang="en-US" dirty="0" err="1"/>
              <a:t>arbitraži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0418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/>
              <a:t>Član 28</a:t>
            </a:r>
            <a:r>
              <a:rPr lang="hr-HR" b="1" dirty="0" smtClean="0"/>
              <a:t>.</a:t>
            </a:r>
            <a:r>
              <a:rPr lang="hr-HR" b="1" dirty="0"/>
              <a:t> Zakona o vijeću </a:t>
            </a:r>
            <a:r>
              <a:rPr lang="hr-HR" b="1" dirty="0" smtClean="0"/>
              <a:t>zaposlenika</a:t>
            </a:r>
            <a:endParaRPr lang="en-US" dirty="0"/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Vijeće </a:t>
            </a:r>
            <a:r>
              <a:rPr lang="hr-HR" dirty="0">
                <a:solidFill>
                  <a:srgbClr val="FF0000"/>
                </a:solidFill>
              </a:rPr>
              <a:t>zaposlenika prati primjenu zakona, kolektivnih ugovora i dugih propisa koji su od interesa za ostvarivanje prava zaposlenika.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dirty="0"/>
              <a:t>Vijeće zaposlenika prati da li poslodavac ispunjava obaveze u pogladu uplate doprinosa za penzijsko, invalidsko i zdravstveno osiguranje i osiguranje od nezaposlenosti, i s tim u vezi ima pravo uvida u odgovarajuću dokumentaciju.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1264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 smtClean="0"/>
              <a:t>ZAKLJUČNA RAZMATRANJA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32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88640"/>
            <a:ext cx="8352928" cy="6480720"/>
          </a:xfrm>
        </p:spPr>
        <p:txBody>
          <a:bodyPr>
            <a:noAutofit/>
          </a:bodyPr>
          <a:lstStyle/>
          <a:p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Globalnu </a:t>
            </a:r>
            <a:r>
              <a:rPr lang="bs-Latn-BA" sz="2400" dirty="0">
                <a:latin typeface="Calibri" pitchFamily="34" charset="0"/>
                <a:cs typeface="Calibri" pitchFamily="34" charset="0"/>
              </a:rPr>
              <a:t>radnu snagu čini oko 3 milijarde 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ljudi</a:t>
            </a:r>
          </a:p>
          <a:p>
            <a:r>
              <a:rPr lang="vi-VN" sz="2400" dirty="0" smtClean="0">
                <a:latin typeface="Calibri" pitchFamily="34" charset="0"/>
                <a:cs typeface="Calibri" pitchFamily="34" charset="0"/>
              </a:rPr>
              <a:t>60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%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radnika radi u formalnoj ekonomiji, a više od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50 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%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ovih radnika je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zaposleno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 sa atipičnim ugovorima 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ugovori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na određeno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vrijeme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, sezonski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poslovi, privremeni poslovi, ugovori bez radnog vremena itd.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),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isti se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suočavaju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sa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 različitim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izazovima i problemima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na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poslu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-prekarni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(nesiguran) rad</a:t>
            </a:r>
            <a:endParaRPr lang="vi-VN" sz="2400" dirty="0">
              <a:latin typeface="Calibri" pitchFamily="34" charset="0"/>
              <a:cs typeface="Calibri" pitchFamily="34" charset="0"/>
            </a:endParaRPr>
          </a:p>
          <a:p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Skoro 40% radnika se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bori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da preživi radeći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u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neformalnoj ekonomiji 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(tzv.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sektor </a:t>
            </a:r>
            <a:r>
              <a:rPr lang="vi-VN" sz="2400" i="1" dirty="0">
                <a:latin typeface="Calibri" pitchFamily="34" charset="0"/>
                <a:cs typeface="Calibri" pitchFamily="34" charset="0"/>
              </a:rPr>
              <a:t>očaja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 bez radničkih prava,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bez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definisane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minimalne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plate i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bilo kakve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socijalne zaštite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)</a:t>
            </a:r>
            <a:endParaRPr lang="vi-VN" sz="2400" dirty="0">
              <a:latin typeface="Calibri" pitchFamily="34" charset="0"/>
              <a:cs typeface="Calibri" pitchFamily="34" charset="0"/>
            </a:endParaRPr>
          </a:p>
          <a:p>
            <a:r>
              <a:rPr lang="vi-VN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Više od 45 miliona </a:t>
            </a:r>
            <a:r>
              <a:rPr lang="vi-VN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ljudi </a:t>
            </a:r>
            <a:r>
              <a:rPr lang="vi-VN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je u modernom ropstvu/prisilnom </a:t>
            </a:r>
            <a:r>
              <a:rPr lang="vi-VN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radu</a:t>
            </a:r>
            <a:endParaRPr lang="vi-VN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Više od 70%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svjetskog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stanovništva nema zadovoljavajući nivo socijalne zaštite ili je nema nikako,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odnosno nema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dovoljnu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zdravstvenu zaštitu,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niti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penzije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 dovoljne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za dostojanstven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život</a:t>
            </a:r>
            <a:endParaRPr lang="hr-HR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hr-HR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U NAJTEŽOJ SITUACIJI SU RADNICI KOJI NISU SINDIKALNO ORGANIZOVANI!</a:t>
            </a:r>
          </a:p>
        </p:txBody>
      </p:sp>
    </p:spTree>
    <p:extLst>
      <p:ext uri="{BB962C8B-B14F-4D97-AF65-F5344CB8AC3E}">
        <p14:creationId xmlns:p14="http://schemas.microsoft.com/office/powerpoint/2010/main" val="14841616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4664"/>
            <a:ext cx="8352928" cy="7776864"/>
          </a:xfrm>
        </p:spPr>
        <p:txBody>
          <a:bodyPr>
            <a:noAutofit/>
          </a:bodyPr>
          <a:lstStyle/>
          <a:p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Pod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uticajem procesa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globalizacije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, na tržište rada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dominantno utiču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n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eo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liberalne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vr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ij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ednosti: slobodno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 tržište, konkurentnost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, automatizacija,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robotizacija, sve radi sticanje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što većeg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profita,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uz smanjivanje/restrikciju socijalnih i materijalnih prava i sindikalnih prava, otpuštanje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i smanjenje  broja radnika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...</a:t>
            </a:r>
          </a:p>
          <a:p>
            <a:r>
              <a:rPr lang="bs-Latn-BA" sz="2000" dirty="0">
                <a:latin typeface="Calibri" pitchFamily="34" charset="0"/>
                <a:cs typeface="Calibri" pitchFamily="34" charset="0"/>
              </a:rPr>
              <a:t>Posljedica: </a:t>
            </a:r>
            <a:r>
              <a:rPr lang="bs-Latn-BA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znatno slabi mogućnost radničkog organizovanja i sindikalne </a:t>
            </a:r>
            <a:r>
              <a:rPr lang="bs-Latn-BA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borbe, </a:t>
            </a:r>
            <a:r>
              <a:rPr lang="bs-Latn-BA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jer </a:t>
            </a:r>
            <a:r>
              <a:rPr lang="vi-VN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zaposlenje na neodređeno</a:t>
            </a:r>
            <a:r>
              <a:rPr lang="bs-Latn-BA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vrijeme </a:t>
            </a:r>
            <a:r>
              <a:rPr lang="bs-Latn-BA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odnosno </a:t>
            </a:r>
            <a:r>
              <a:rPr lang="vi-VN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svaki </a:t>
            </a:r>
            <a:r>
              <a:rPr lang="vi-VN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oblik sigurnosti </a:t>
            </a:r>
            <a:r>
              <a:rPr lang="bs-Latn-BA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zaposlenja </a:t>
            </a:r>
            <a:r>
              <a:rPr lang="vi-VN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polako </a:t>
            </a:r>
            <a:r>
              <a:rPr lang="vi-VN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nestaju</a:t>
            </a:r>
            <a:r>
              <a:rPr lang="hr-HR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!</a:t>
            </a:r>
            <a:endParaRPr lang="hr-HR" sz="20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hr-HR" sz="2000" dirty="0" smtClean="0">
                <a:latin typeface="Calibri" pitchFamily="34" charset="0"/>
                <a:cs typeface="Calibri" pitchFamily="34" charset="0"/>
              </a:rPr>
              <a:t>Procjene ETUC-a govore da će do 2035. godine oko 40% proizvodnih i uslužnih radnika zamijeniti roboti ili neki oblik vještačke inteligencije.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Izvješ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taj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o budućnosti radnih mjesta iz 2020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. koj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je naručio Svjetski 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ekonomski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forum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,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pokazao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je da 43 posto anketiranih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p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re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duzeća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namjerava smanjiti radnu snagu zbog integracije tehnologije. Procjenjuje se da bi </a:t>
            </a:r>
            <a:r>
              <a:rPr lang="hr-HR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skoro 90 </a:t>
            </a:r>
            <a:r>
              <a:rPr lang="vi-VN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mili</a:t>
            </a:r>
            <a:r>
              <a:rPr lang="hr-HR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</a:t>
            </a:r>
            <a:r>
              <a:rPr lang="vi-VN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na </a:t>
            </a:r>
            <a:r>
              <a:rPr lang="vi-VN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radnih mjesta moglo biti ugašeno do </a:t>
            </a:r>
            <a:r>
              <a:rPr lang="vi-VN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202</a:t>
            </a:r>
            <a:r>
              <a:rPr lang="hr-HR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6</a:t>
            </a:r>
            <a:r>
              <a:rPr lang="vi-VN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hr-HR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hr-HR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godine!</a:t>
            </a:r>
          </a:p>
          <a:p>
            <a:r>
              <a:rPr lang="hr-HR" sz="2000" dirty="0" smtClean="0">
                <a:latin typeface="Calibri" pitchFamily="34" charset="0"/>
                <a:cs typeface="Calibri" pitchFamily="34" charset="0"/>
              </a:rPr>
              <a:t>Drastičan primjer robotizacije u jednoj tvornici za proizvodnju komponenti za računare (matičnih ploča) iz 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Kine: u 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periodu od 2010-2017 godina, broj radnika uvođenjem automatizacije smanjen sa 217 na 9, istovremeno produktivnost porasla za 20%! </a:t>
            </a:r>
            <a:endParaRPr lang="bs-Latn-BA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3011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0000" lnSpcReduction="20000"/>
          </a:bodyPr>
          <a:lstStyle/>
          <a:p>
            <a:r>
              <a:rPr lang="bs-Latn-BA" dirty="0"/>
              <a:t>U </a:t>
            </a:r>
            <a:r>
              <a:rPr lang="bs-Latn-BA" dirty="0" smtClean="0"/>
              <a:t>posljednje tri decenije došlo </a:t>
            </a:r>
            <a:r>
              <a:rPr lang="bs-Latn-BA" dirty="0"/>
              <a:t>je do značajnog opadanja broja sindikalno organizovanog </a:t>
            </a:r>
            <a:r>
              <a:rPr lang="bs-Latn-BA" dirty="0" smtClean="0"/>
              <a:t>radništva u </a:t>
            </a:r>
            <a:r>
              <a:rPr lang="bs-Latn-BA" dirty="0"/>
              <a:t>gotovo svim vodećim industrijskim državama svijeta. </a:t>
            </a:r>
          </a:p>
          <a:p>
            <a:r>
              <a:rPr lang="bs-Latn-BA" dirty="0"/>
              <a:t>Primjeri: SAD imaju </a:t>
            </a:r>
            <a:r>
              <a:rPr lang="bs-Latn-BA" dirty="0" smtClean="0"/>
              <a:t>samo 17 </a:t>
            </a:r>
            <a:r>
              <a:rPr lang="bs-Latn-BA" dirty="0"/>
              <a:t>% sindikalno organizovanog članstva od ukupnog broja zaposlenih, Velika Britanija 25</a:t>
            </a:r>
            <a:r>
              <a:rPr lang="bs-Latn-BA" dirty="0" smtClean="0"/>
              <a:t>%, </a:t>
            </a:r>
            <a:r>
              <a:rPr lang="bs-Latn-BA" dirty="0"/>
              <a:t>Francuska 10%, Njemačka 30% itd</a:t>
            </a:r>
            <a:r>
              <a:rPr lang="bs-Latn-BA" dirty="0" smtClean="0"/>
              <a:t>.</a:t>
            </a:r>
            <a:endParaRPr lang="bs-Latn-BA" dirty="0"/>
          </a:p>
          <a:p>
            <a:r>
              <a:rPr lang="bs-Latn-BA" dirty="0" smtClean="0"/>
              <a:t>U BiH je u javnom sektoru još uvijek visok procenat sindikalno organizovanih radnika, ali u realnom sektoru taj je broj značajno manji, ispod 50% od ukupnog broja radnika (primjer metalci, prije rata i danas)</a:t>
            </a:r>
          </a:p>
          <a:p>
            <a:r>
              <a:rPr lang="bs-Latn-BA" dirty="0" smtClean="0"/>
              <a:t>Razlozi: privatizacija, smanjenje broja radnika, deindustrijalizacija (primjer Rudstroj), ugovori na određeno vrijeme, nizak stepen svijesti o značaju sindikata</a:t>
            </a:r>
          </a:p>
          <a:p>
            <a:r>
              <a:rPr lang="bs-Latn-BA" dirty="0" smtClean="0"/>
              <a:t>Padom sindikalne organizovanosti dolazi do drastičnog reduciranja prava radnika, porasta prekarnog rada, smanjenja socijalnih prava</a:t>
            </a:r>
          </a:p>
        </p:txBody>
      </p:sp>
    </p:spTree>
    <p:extLst>
      <p:ext uri="{BB962C8B-B14F-4D97-AF65-F5344CB8AC3E}">
        <p14:creationId xmlns:p14="http://schemas.microsoft.com/office/powerpoint/2010/main" val="28120951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318051"/>
          </a:xfrm>
        </p:spPr>
        <p:txBody>
          <a:bodyPr>
            <a:normAutofit fontScale="85000" lnSpcReduction="20000"/>
          </a:bodyPr>
          <a:lstStyle/>
          <a:p>
            <a:r>
              <a:rPr lang="hr-HR" dirty="0" smtClean="0"/>
              <a:t>Ipak, i pored svih izazova, danas u svijetu ima 519 miliona sindikalno organizovanih radnika, što sindikate čini </a:t>
            </a:r>
            <a:r>
              <a:rPr lang="hr-HR" dirty="0" smtClean="0">
                <a:solidFill>
                  <a:srgbClr val="FF0000"/>
                </a:solidFill>
              </a:rPr>
              <a:t>globalno najjačom nevladinom organizacijom koja ima ogromnu snagu i potencijal za pozitivne promjene!</a:t>
            </a:r>
          </a:p>
          <a:p>
            <a:r>
              <a:rPr lang="hr-HR" dirty="0" smtClean="0"/>
              <a:t>Sindikati su jedini faktor koji u današnjim uslovima tržišne privrede i surovog kapitalizma </a:t>
            </a:r>
            <a:r>
              <a:rPr lang="hr-HR" b="1" dirty="0" smtClean="0">
                <a:solidFill>
                  <a:srgbClr val="FF0000"/>
                </a:solidFill>
              </a:rPr>
              <a:t>radnicima „drži glavu iznad vode”</a:t>
            </a:r>
          </a:p>
          <a:p>
            <a:r>
              <a:rPr lang="hr-HR" dirty="0" smtClean="0"/>
              <a:t>Sindikati su isključivo zaslužni za ogromno poboljšanje radno-pravnog, materijalnog i socijalnog položaja radnika kroz protekle decenije, u odnosu na početke sindikalnog djelovanja </a:t>
            </a:r>
          </a:p>
          <a:p>
            <a:pPr algn="ctr"/>
            <a:r>
              <a:rPr lang="hr-HR" sz="4700" b="1" dirty="0" smtClean="0">
                <a:solidFill>
                  <a:srgbClr val="FF0000"/>
                </a:solidFill>
              </a:rPr>
              <a:t>TREBA NAM I UVIJEK ĆE NAM TREBATI JAK SINDIKAT!</a:t>
            </a:r>
            <a:endParaRPr lang="en-US" sz="47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8752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548680"/>
            <a:ext cx="8542784" cy="5688632"/>
          </a:xfrm>
        </p:spPr>
        <p:txBody>
          <a:bodyPr>
            <a:normAutofit fontScale="62500" lnSpcReduction="20000"/>
          </a:bodyPr>
          <a:lstStyle/>
          <a:p>
            <a:r>
              <a:rPr lang="bs-Latn-BA" b="1" dirty="0"/>
              <a:t>Član 114</a:t>
            </a:r>
            <a:r>
              <a:rPr lang="bs-Latn-BA" b="1" dirty="0" smtClean="0"/>
              <a:t>. Zakona o radu – Odredba izmjenjena zahvaljujući presudi Ustavnog suda FBiH iz feb. 2020.g., što je isključiva zasluga </a:t>
            </a:r>
            <a:r>
              <a:rPr lang="bs-Latn-BA" b="1" dirty="0" smtClean="0">
                <a:solidFill>
                  <a:srgbClr val="FF0000"/>
                </a:solidFill>
              </a:rPr>
              <a:t>sindikata</a:t>
            </a:r>
            <a:r>
              <a:rPr lang="bs-Latn-BA" b="1" dirty="0" smtClean="0"/>
              <a:t> koji je i pokrenuo zahtjev za ocjenu ustavnosti ovog izuzetno bitnog člana, koji je prije izmjene ograničavao ustavno pravo radnika na pristup sudu. </a:t>
            </a:r>
            <a:r>
              <a:rPr lang="bs-Latn-BA" b="1" dirty="0" smtClean="0"/>
              <a:t>Dokaz </a:t>
            </a:r>
            <a:r>
              <a:rPr lang="bs-Latn-BA" b="1" dirty="0" smtClean="0"/>
              <a:t>da sindikat zna i može, i u ovakvom sistemu, napraviti </a:t>
            </a:r>
            <a:r>
              <a:rPr lang="bs-Latn-BA" b="1" dirty="0" smtClean="0"/>
              <a:t>	pozitivne promjene.</a:t>
            </a:r>
            <a:endParaRPr lang="bs-Latn-BA" b="1" dirty="0" smtClean="0"/>
          </a:p>
          <a:p>
            <a:pPr marL="0" indent="0">
              <a:buNone/>
            </a:pPr>
            <a:r>
              <a:rPr lang="bs-Latn-BA" b="1" dirty="0" smtClean="0"/>
              <a:t> </a:t>
            </a:r>
            <a:endParaRPr lang="en-US" b="1" dirty="0"/>
          </a:p>
          <a:p>
            <a:pPr marL="0" lvl="0" indent="0">
              <a:buNone/>
            </a:pPr>
            <a:r>
              <a:rPr lang="bs-Latn-BA" dirty="0" smtClean="0"/>
              <a:t>	</a:t>
            </a:r>
            <a:r>
              <a:rPr lang="bs-Latn-BA" i="1" dirty="0" smtClean="0"/>
              <a:t>Radnik </a:t>
            </a:r>
            <a:r>
              <a:rPr lang="bs-Latn-BA" i="1" dirty="0"/>
              <a:t>koji smatra da mu je poslodavac povrijedio neko pravo iz radnog odnosa </a:t>
            </a:r>
            <a:r>
              <a:rPr lang="bs-Latn-BA" i="1" dirty="0">
                <a:solidFill>
                  <a:srgbClr val="FF0000"/>
                </a:solidFill>
              </a:rPr>
              <a:t>može </a:t>
            </a:r>
            <a:r>
              <a:rPr lang="bs-Latn-BA" i="1" strike="sngStrike" dirty="0"/>
              <a:t>dužan je </a:t>
            </a:r>
            <a:r>
              <a:rPr lang="bs-Latn-BA" i="1" dirty="0"/>
              <a:t>u roku od 30 dana od dana dostavljanja odluke kojom je povrijeđeno njegovo pravo, odnosno od dana saznanja za povredu prava zahtijevati od poslodavca ostvarivanje tog prava.</a:t>
            </a:r>
            <a:endParaRPr lang="en-US" i="1" dirty="0"/>
          </a:p>
          <a:p>
            <a:pPr marL="0" lvl="0" indent="0">
              <a:buNone/>
            </a:pPr>
            <a:r>
              <a:rPr lang="bs-Latn-BA" i="1" dirty="0" smtClean="0"/>
              <a:t>	Ako </a:t>
            </a:r>
            <a:r>
              <a:rPr lang="bs-Latn-BA" i="1" dirty="0"/>
              <a:t>poslodavac u roku od 30 dana od dana podnošenja zahtjeva za zaštitu prava ili postizanja dogovora o mirnom rješavanju spora iz člana 116. stav 1. ovog zakona ne udovolji tom zahtjevu, radnik može </a:t>
            </a:r>
            <a:r>
              <a:rPr lang="bs-Latn-BA" b="1" i="1" u="sng" dirty="0"/>
              <a:t>u daljem roku</a:t>
            </a:r>
            <a:r>
              <a:rPr lang="bs-Latn-BA" i="1" dirty="0"/>
              <a:t> od 90 dana podnijeti tužbu pred nadležnim sudom.</a:t>
            </a:r>
            <a:endParaRPr lang="en-US" i="1" dirty="0"/>
          </a:p>
          <a:p>
            <a:pPr marL="0" lvl="0" indent="0">
              <a:buNone/>
            </a:pPr>
            <a:r>
              <a:rPr lang="bs-Latn-BA" i="1" dirty="0" smtClean="0"/>
              <a:t>	Zaštitu </a:t>
            </a:r>
            <a:r>
              <a:rPr lang="bs-Latn-BA" i="1" dirty="0"/>
              <a:t>povrijeđenog prava pred nadležnim sudom ne može zahtijevati radnik koji prethodno poslodavcu nije podnio zahtjev iz stava 1. ovog člana, </a:t>
            </a:r>
            <a:r>
              <a:rPr lang="bs-Latn-BA" i="1" dirty="0">
                <a:solidFill>
                  <a:srgbClr val="FF0000"/>
                </a:solidFill>
              </a:rPr>
              <a:t>osim u slučaju zahtjeva radnika za naknadu štete ili drugo novčano potraživanje iz radnog odnosa </a:t>
            </a:r>
            <a:r>
              <a:rPr lang="bs-Latn-BA" i="1" strike="sngStrike" dirty="0"/>
              <a:t>osim u slučaju otkaza ugovora o radu u skladu sa ovim zakonom.</a:t>
            </a:r>
            <a:endParaRPr lang="en-US" i="1" strike="sngStrik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6193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HVALA NA PAŽNJI!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291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r-HR" sz="4000" dirty="0" smtClean="0"/>
          </a:p>
          <a:p>
            <a:pPr marL="0" indent="0" algn="ctr">
              <a:buNone/>
            </a:pPr>
            <a:endParaRPr lang="hr-HR" sz="4000" dirty="0"/>
          </a:p>
          <a:p>
            <a:pPr marL="0" indent="0" algn="ctr">
              <a:buNone/>
            </a:pPr>
            <a:r>
              <a:rPr lang="hr-HR" sz="4000" dirty="0" smtClean="0"/>
              <a:t>ŠTA JE SINDIKAT?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3560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76672"/>
            <a:ext cx="8452048" cy="51845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bs-Latn-BA" b="1" dirty="0"/>
              <a:t>Član 14. ZOR</a:t>
            </a:r>
            <a:endParaRPr lang="en-US" dirty="0"/>
          </a:p>
          <a:p>
            <a:pPr marL="0" lvl="0" indent="0">
              <a:buNone/>
            </a:pPr>
            <a:r>
              <a:rPr lang="bs-Latn-BA" dirty="0">
                <a:solidFill>
                  <a:srgbClr val="FF0000"/>
                </a:solidFill>
              </a:rPr>
              <a:t>Radnici imaju pravo, po svom slobodnom izboru, organizirati sindikat, te se u njega učlaniti, u skladu sa statutom ili pravilima tog sindikata.</a:t>
            </a:r>
            <a:endParaRPr lang="en-US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bs-Latn-BA" dirty="0"/>
              <a:t>Poslodavci imaju pravo, po svom slobodnom izboru, formirati udruženje poslodavaca, te se u njega učlaniti, u skladu sa statutom ili pravilima tog udruženja.</a:t>
            </a:r>
            <a:endParaRPr lang="en-US" dirty="0"/>
          </a:p>
          <a:p>
            <a:pPr marL="0" lvl="0" indent="0">
              <a:buNone/>
            </a:pPr>
            <a:r>
              <a:rPr lang="bs-Latn-BA" dirty="0">
                <a:solidFill>
                  <a:srgbClr val="FF0000"/>
                </a:solidFill>
              </a:rPr>
              <a:t>Sindikat i udruženja poslodavaca mogu se osnovati bez ikakvog prethodnog odobrenja</a:t>
            </a:r>
            <a:r>
              <a:rPr lang="bs-Latn-BA" dirty="0" smtClean="0">
                <a:solidFill>
                  <a:srgbClr val="FF0000"/>
                </a:solidFill>
              </a:rPr>
              <a:t>.</a:t>
            </a:r>
          </a:p>
          <a:p>
            <a:pPr marL="0" lv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613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5688632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>
                <a:latin typeface="Calibri" pitchFamily="34" charset="0"/>
                <a:cs typeface="Calibri" pitchFamily="34" charset="0"/>
              </a:rPr>
              <a:t>Sindikat je po svojoj pravnoj naravi </a:t>
            </a:r>
            <a:r>
              <a:rPr lang="vi-VN" dirty="0">
                <a:latin typeface="Calibri" pitchFamily="34" charset="0"/>
                <a:cs typeface="Calibri" pitchFamily="34" charset="0"/>
              </a:rPr>
              <a:t>udruženj</a:t>
            </a:r>
            <a:r>
              <a:rPr lang="bs-Latn-BA" dirty="0">
                <a:latin typeface="Calibri" pitchFamily="34" charset="0"/>
                <a:cs typeface="Calibri" pitchFamily="34" charset="0"/>
              </a:rPr>
              <a:t>e</a:t>
            </a:r>
            <a:r>
              <a:rPr lang="vi-VN" dirty="0">
                <a:latin typeface="Calibri" pitchFamily="34" charset="0"/>
                <a:cs typeface="Calibri" pitchFamily="34" charset="0"/>
              </a:rPr>
              <a:t> građana</a:t>
            </a:r>
            <a:r>
              <a:rPr lang="hr-HR" dirty="0">
                <a:latin typeface="Calibri" pitchFamily="34" charset="0"/>
                <a:cs typeface="Calibri" pitchFamily="34" charset="0"/>
              </a:rPr>
              <a:t>, ali i specifična organizacija</a:t>
            </a:r>
            <a:r>
              <a:rPr lang="vi-VN" dirty="0">
                <a:latin typeface="Calibri" pitchFamily="34" charset="0"/>
                <a:cs typeface="Calibri" pitchFamily="34" charset="0"/>
              </a:rPr>
              <a:t> kroz koj</a:t>
            </a:r>
            <a:r>
              <a:rPr lang="hr-HR" dirty="0">
                <a:latin typeface="Calibri" pitchFamily="34" charset="0"/>
                <a:cs typeface="Calibri" pitchFamily="34" charset="0"/>
              </a:rPr>
              <a:t>u</a:t>
            </a:r>
            <a:r>
              <a:rPr lang="vi-VN" dirty="0">
                <a:latin typeface="Calibri" pitchFamily="34" charset="0"/>
                <a:cs typeface="Calibri" pitchFamily="34" charset="0"/>
              </a:rPr>
              <a:t> se manifestuju </a:t>
            </a:r>
            <a:r>
              <a:rPr lang="hr-HR" dirty="0">
                <a:latin typeface="Calibri" pitchFamily="34" charset="0"/>
                <a:cs typeface="Calibri" pitchFamily="34" charset="0"/>
              </a:rPr>
              <a:t>i realizuju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neka od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osnovn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ih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ljudsk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ih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dirty="0">
                <a:latin typeface="Calibri" pitchFamily="34" charset="0"/>
                <a:cs typeface="Calibri" pitchFamily="34" charset="0"/>
              </a:rPr>
              <a:t>prava i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slobod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bs-Latn-BA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bs-Latn-BA" dirty="0">
                <a:latin typeface="Calibri" pitchFamily="34" charset="0"/>
                <a:cs typeface="Calibri" pitchFamily="34" charset="0"/>
              </a:rPr>
              <a:t>- </a:t>
            </a:r>
            <a:r>
              <a:rPr lang="bs-Latn-BA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pravo na udruživanje, pravo na štrajk, pravo </a:t>
            </a:r>
            <a:r>
              <a:rPr lang="bs-Latn-BA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na kolektivne </a:t>
            </a:r>
            <a:r>
              <a:rPr lang="bs-Latn-BA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pregovore o platama i uslovima rada</a:t>
            </a:r>
          </a:p>
          <a:p>
            <a:r>
              <a:rPr lang="bs-Latn-BA" b="1" dirty="0">
                <a:latin typeface="Calibri" pitchFamily="34" charset="0"/>
                <a:cs typeface="Calibri" pitchFamily="34" charset="0"/>
              </a:rPr>
              <a:t>Ovaj vid udruživanja se ostvaruje isključivo u sferi rada i radnih odnosa</a:t>
            </a:r>
            <a:r>
              <a:rPr lang="bs-Latn-BA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bs-Latn-BA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Cilj udruživanja članova sindikata je ostvarivanje, zaštita i unapređenje prava i interesa </a:t>
            </a:r>
            <a:r>
              <a:rPr lang="bs-Latn-BA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radnika</a:t>
            </a:r>
            <a:endParaRPr lang="hr-HR" dirty="0" smtClean="0">
              <a:latin typeface="Calibri" pitchFamily="34" charset="0"/>
              <a:cs typeface="Calibri" pitchFamily="34" charset="0"/>
            </a:endParaRPr>
          </a:p>
          <a:p>
            <a:r>
              <a:rPr lang="hr-HR" dirty="0" smtClean="0">
                <a:latin typeface="Calibri" pitchFamily="34" charset="0"/>
                <a:cs typeface="Calibri" pitchFamily="34" charset="0"/>
              </a:rPr>
              <a:t>Radni odnos nije samo ugovorni odnos, on ima i izuzetan društveni značaj - pravo na rad je ustavno pravo </a:t>
            </a:r>
            <a:endParaRPr lang="hr-HR" dirty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48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r-HR" sz="45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Organizacija sindikata:</a:t>
            </a:r>
          </a:p>
          <a:p>
            <a:pPr marL="0" indent="0">
              <a:buNone/>
            </a:pPr>
            <a:endParaRPr lang="hr-HR" sz="4500" dirty="0" smtClean="0">
              <a:latin typeface="Calibri" pitchFamily="34" charset="0"/>
              <a:cs typeface="Calibri" pitchFamily="34" charset="0"/>
            </a:endParaRPr>
          </a:p>
          <a:p>
            <a:r>
              <a:rPr lang="hr-HR" sz="4500" dirty="0" smtClean="0">
                <a:latin typeface="Calibri" pitchFamily="34" charset="0"/>
                <a:cs typeface="Calibri" pitchFamily="34" charset="0"/>
              </a:rPr>
              <a:t>Granski sindikat i sindikalna </a:t>
            </a:r>
            <a:r>
              <a:rPr lang="hr-HR" sz="4500" dirty="0" smtClean="0">
                <a:latin typeface="Calibri" pitchFamily="34" charset="0"/>
                <a:cs typeface="Calibri" pitchFamily="34" charset="0"/>
              </a:rPr>
              <a:t>organizacija</a:t>
            </a:r>
            <a:endParaRPr lang="hr-HR" sz="4500" dirty="0">
              <a:latin typeface="Calibri" pitchFamily="34" charset="0"/>
              <a:cs typeface="Calibri" pitchFamily="34" charset="0"/>
            </a:endParaRPr>
          </a:p>
          <a:p>
            <a:r>
              <a:rPr lang="hr-HR" sz="4500" dirty="0">
                <a:latin typeface="Calibri" pitchFamily="34" charset="0"/>
                <a:cs typeface="Calibri" pitchFamily="34" charset="0"/>
              </a:rPr>
              <a:t>Sindikalni </a:t>
            </a:r>
            <a:r>
              <a:rPr lang="hr-HR" sz="4500" dirty="0" smtClean="0">
                <a:latin typeface="Calibri" pitchFamily="34" charset="0"/>
                <a:cs typeface="Calibri" pitchFamily="34" charset="0"/>
              </a:rPr>
              <a:t>predsjednik/povjerenik</a:t>
            </a:r>
            <a:endParaRPr lang="hr-HR" sz="4500" dirty="0">
              <a:latin typeface="Calibri" pitchFamily="34" charset="0"/>
              <a:cs typeface="Calibri" pitchFamily="34" charset="0"/>
            </a:endParaRPr>
          </a:p>
          <a:p>
            <a:r>
              <a:rPr lang="hr-HR" sz="4500" dirty="0">
                <a:latin typeface="Calibri" pitchFamily="34" charset="0"/>
                <a:cs typeface="Calibri" pitchFamily="34" charset="0"/>
              </a:rPr>
              <a:t>Prava i dužnosti sindikalnog </a:t>
            </a:r>
            <a:r>
              <a:rPr lang="hr-HR" sz="4500" dirty="0" smtClean="0">
                <a:latin typeface="Calibri" pitchFamily="34" charset="0"/>
                <a:cs typeface="Calibri" pitchFamily="34" charset="0"/>
              </a:rPr>
              <a:t>povjerenika (statut, pravila o </a:t>
            </a:r>
            <a:r>
              <a:rPr lang="hr-HR" sz="4500" dirty="0" smtClean="0">
                <a:latin typeface="Calibri" pitchFamily="34" charset="0"/>
                <a:cs typeface="Calibri" pitchFamily="34" charset="0"/>
              </a:rPr>
              <a:t>organizovanju, kolektivni ugovor)</a:t>
            </a:r>
            <a:endParaRPr lang="hr-HR" sz="4500" dirty="0" smtClean="0">
              <a:latin typeface="Calibri" pitchFamily="34" charset="0"/>
              <a:cs typeface="Calibri" pitchFamily="34" charset="0"/>
            </a:endParaRPr>
          </a:p>
          <a:p>
            <a:r>
              <a:rPr lang="hr-HR" sz="4500" dirty="0" smtClean="0">
                <a:latin typeface="Calibri" pitchFamily="34" charset="0"/>
                <a:cs typeface="Calibri" pitchFamily="34" charset="0"/>
              </a:rPr>
              <a:t>Sindikalni povjerenik ima dvojaku </a:t>
            </a:r>
            <a:r>
              <a:rPr lang="hr-HR" sz="4500" dirty="0" smtClean="0">
                <a:latin typeface="Calibri" pitchFamily="34" charset="0"/>
                <a:cs typeface="Calibri" pitchFamily="34" charset="0"/>
              </a:rPr>
              <a:t>ulogu  - </a:t>
            </a:r>
            <a:r>
              <a:rPr lang="hr-HR" sz="4500" dirty="0" smtClean="0">
                <a:latin typeface="Calibri" pitchFamily="34" charset="0"/>
                <a:cs typeface="Calibri" pitchFamily="34" charset="0"/>
              </a:rPr>
              <a:t>on je izabrani predstavnik članova sindikata u svojoj organizacija, ali i predstavnik granskog sindikata </a:t>
            </a:r>
            <a:r>
              <a:rPr lang="hr-HR" sz="4500" dirty="0" smtClean="0">
                <a:latin typeface="Calibri" pitchFamily="34" charset="0"/>
                <a:cs typeface="Calibri" pitchFamily="34" charset="0"/>
              </a:rPr>
              <a:t>u </a:t>
            </a:r>
            <a:r>
              <a:rPr lang="hr-HR" sz="4500" dirty="0" smtClean="0">
                <a:latin typeface="Calibri" pitchFamily="34" charset="0"/>
                <a:cs typeface="Calibri" pitchFamily="34" charset="0"/>
              </a:rPr>
              <a:t>sindikalnoj </a:t>
            </a:r>
            <a:r>
              <a:rPr lang="hr-HR" sz="4500" dirty="0" smtClean="0">
                <a:latin typeface="Calibri" pitchFamily="34" charset="0"/>
                <a:cs typeface="Calibri" pitchFamily="34" charset="0"/>
              </a:rPr>
              <a:t>organizaciji</a:t>
            </a:r>
            <a:endParaRPr lang="hr-HR" sz="4500" dirty="0" smtClean="0">
              <a:latin typeface="Calibri" pitchFamily="34" charset="0"/>
              <a:cs typeface="Calibri" pitchFamily="34" charset="0"/>
            </a:endParaRPr>
          </a:p>
          <a:p>
            <a:r>
              <a:rPr lang="hr-HR" sz="4500" dirty="0" smtClean="0">
                <a:latin typeface="Calibri" pitchFamily="34" charset="0"/>
                <a:cs typeface="Calibri" pitchFamily="34" charset="0"/>
              </a:rPr>
              <a:t>Važeće zakonodavstvo garantuje sindikalne slobode, ne nameće nikakva ograničenja, ali sindikat mora djelovati u skladu sa svojim statutom-kad bude usvojen, on za sindikat postaje zakon</a:t>
            </a:r>
            <a:endParaRPr lang="hr-HR" sz="45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49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Propisi </a:t>
            </a:r>
            <a:r>
              <a:rPr lang="hr-HR" dirty="0" smtClean="0">
                <a:solidFill>
                  <a:srgbClr val="FF0000"/>
                </a:solidFill>
              </a:rPr>
              <a:t>s </a:t>
            </a:r>
            <a:r>
              <a:rPr lang="hr-HR" dirty="0" smtClean="0">
                <a:solidFill>
                  <a:srgbClr val="FF0000"/>
                </a:solidFill>
              </a:rPr>
              <a:t>kojima bi trebao biti upoznat sindikalni povjerenik: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ZAKON O RADU FEDERACIJE  BIH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hr-HR" dirty="0" smtClean="0"/>
              <a:t>ZAKON </a:t>
            </a:r>
            <a:r>
              <a:rPr lang="hr-HR" dirty="0"/>
              <a:t>O ŠTRAJKU</a:t>
            </a:r>
            <a:endParaRPr lang="en-US" dirty="0"/>
          </a:p>
          <a:p>
            <a:r>
              <a:rPr lang="hr-HR" dirty="0">
                <a:solidFill>
                  <a:srgbClr val="FF0000"/>
                </a:solidFill>
              </a:rPr>
              <a:t>ZAKON O VIJEĆU </a:t>
            </a:r>
            <a:r>
              <a:rPr lang="hr-HR" dirty="0" smtClean="0">
                <a:solidFill>
                  <a:srgbClr val="FF0000"/>
                </a:solidFill>
              </a:rPr>
              <a:t>ZAPOSLENIKA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hr-HR" dirty="0" smtClean="0"/>
              <a:t>ZAKON O RADU </a:t>
            </a:r>
            <a:r>
              <a:rPr lang="hr-HR" dirty="0" smtClean="0"/>
              <a:t>KANTONA (AKO POSTOJI)</a:t>
            </a:r>
            <a:endParaRPr lang="en-US" dirty="0" smtClean="0"/>
          </a:p>
          <a:p>
            <a:r>
              <a:rPr lang="hr-HR" dirty="0" smtClean="0">
                <a:solidFill>
                  <a:srgbClr val="FF0000"/>
                </a:solidFill>
              </a:rPr>
              <a:t>ZAKON </a:t>
            </a:r>
            <a:r>
              <a:rPr lang="hr-HR" dirty="0">
                <a:solidFill>
                  <a:srgbClr val="FF0000"/>
                </a:solidFill>
              </a:rPr>
              <a:t>O ZAŠTITI NA RADU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hr-HR" dirty="0"/>
              <a:t>ZAKON O ZDRAVSTVENOM OSIGURANJU</a:t>
            </a:r>
            <a:endParaRPr lang="en-US" dirty="0"/>
          </a:p>
          <a:p>
            <a:r>
              <a:rPr lang="hr-HR" dirty="0"/>
              <a:t>ZAKON O PENZIJSKO-INVALIDSKOM OSIGURANJU</a:t>
            </a:r>
            <a:endParaRPr lang="en-US" dirty="0"/>
          </a:p>
          <a:p>
            <a:r>
              <a:rPr lang="hr-HR" dirty="0"/>
              <a:t>ZAKON O POSREDOVANJU PRI ZAPOŠLJAVANJU I SOC. SIGURNOSTI NEZAPOSLENIH </a:t>
            </a:r>
            <a:r>
              <a:rPr lang="hr-HR" dirty="0" smtClean="0"/>
              <a:t>OSOBA</a:t>
            </a:r>
          </a:p>
          <a:p>
            <a:r>
              <a:rPr lang="hr-HR" dirty="0" smtClean="0"/>
              <a:t>ZAKON </a:t>
            </a:r>
            <a:r>
              <a:rPr lang="hr-HR" dirty="0"/>
              <a:t>O REPREZENTATIVNOSTI </a:t>
            </a:r>
            <a:r>
              <a:rPr lang="hr-HR" dirty="0" smtClean="0"/>
              <a:t>SINDIKATA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KOLEKTIVNI </a:t>
            </a:r>
            <a:r>
              <a:rPr lang="hr-HR" dirty="0">
                <a:solidFill>
                  <a:srgbClr val="FF0000"/>
                </a:solidFill>
              </a:rPr>
              <a:t>UGOVOR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hr-HR" dirty="0">
                <a:solidFill>
                  <a:srgbClr val="FF0000"/>
                </a:solidFill>
              </a:rPr>
              <a:t>PRAVILNIK O RADU</a:t>
            </a:r>
          </a:p>
          <a:p>
            <a:endParaRPr lang="hr-HR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39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 smtClean="0"/>
              <a:t>ZAŠTO SINDIKAT?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046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5832648"/>
          </a:xfrm>
        </p:spPr>
        <p:txBody>
          <a:bodyPr>
            <a:normAutofit fontScale="70000" lnSpcReduction="20000"/>
          </a:bodyPr>
          <a:lstStyle/>
          <a:p>
            <a:r>
              <a:rPr lang="hr-HR" sz="3400" dirty="0" smtClean="0"/>
              <a:t>SINDIKAT = udruživanje, organizacija, zajednica, snaga, jedinstvo, solidarnost - bez sindikata radnik prema poslodavcu nastupa potpuno </a:t>
            </a:r>
            <a:r>
              <a:rPr lang="hr-HR" sz="3400" dirty="0" smtClean="0"/>
              <a:t>sam!</a:t>
            </a:r>
            <a:endParaRPr lang="hr-HR" sz="3400" dirty="0" smtClean="0"/>
          </a:p>
          <a:p>
            <a:r>
              <a:rPr lang="hr-HR" sz="3400" dirty="0" smtClean="0"/>
              <a:t>Samo sindikat može kolektivno pregovorati  - Zakonom o radu nije regulisano nijedno </a:t>
            </a:r>
            <a:r>
              <a:rPr lang="hr-HR" sz="3400" dirty="0" smtClean="0"/>
              <a:t>materijalno (novčano) </a:t>
            </a:r>
            <a:r>
              <a:rPr lang="hr-HR" sz="3400" dirty="0" smtClean="0"/>
              <a:t>pravo radnika. Ako nema jakog i brojnog sndikata nema ni kolektivnog ugovora, poslodavac u tom slučaju o svemu odlučuje sam, pravilnikom o </a:t>
            </a:r>
            <a:r>
              <a:rPr lang="hr-HR" sz="3400" dirty="0" smtClean="0"/>
              <a:t>radu (plate, naknade, dodaci, odmori, odsustva i dr.)</a:t>
            </a:r>
            <a:endParaRPr lang="hr-HR" sz="3400" dirty="0" smtClean="0"/>
          </a:p>
          <a:p>
            <a:r>
              <a:rPr lang="hr-HR" sz="3400" dirty="0" smtClean="0"/>
              <a:t>Samo sindikat može organizovati štrajk, kao sredstvo pritiska</a:t>
            </a:r>
          </a:p>
          <a:p>
            <a:r>
              <a:rPr lang="hr-HR" sz="3400" dirty="0" smtClean="0"/>
              <a:t>Članovi sindikata imaju i brojna druga prava u skadu sa pravilima sindikata i materijalnim mogućnostima sindikata - pravna pomoć, novčane pomoći, rekreacija, edukacija, informisanje, druženja, pokloni i dr.</a:t>
            </a:r>
          </a:p>
          <a:p>
            <a:r>
              <a:rPr lang="hr-HR" sz="3400" dirty="0" smtClean="0"/>
              <a:t>Sindikat može vršiti uticaj na politike, zakonske i podzakonske akte, participira u ESV i dr.</a:t>
            </a:r>
          </a:p>
          <a:p>
            <a:r>
              <a:rPr lang="bs-Latn-BA" sz="3400" b="1" dirty="0" smtClean="0">
                <a:solidFill>
                  <a:srgbClr val="FF0000"/>
                </a:solidFill>
                <a:cs typeface="Arial" pitchFamily="34" charset="0"/>
              </a:rPr>
              <a:t>Sindikat sam po sebi </a:t>
            </a:r>
            <a:r>
              <a:rPr lang="bs-Latn-BA" sz="3400" b="1" dirty="0">
                <a:solidFill>
                  <a:srgbClr val="FF0000"/>
                </a:solidFill>
                <a:cs typeface="Arial" pitchFamily="34" charset="0"/>
              </a:rPr>
              <a:t>nije </a:t>
            </a:r>
            <a:r>
              <a:rPr lang="bs-Latn-BA" sz="3400" b="1" dirty="0" smtClean="0">
                <a:solidFill>
                  <a:srgbClr val="FF0000"/>
                </a:solidFill>
                <a:cs typeface="Arial" pitchFamily="34" charset="0"/>
              </a:rPr>
              <a:t>izliječenje  -  ali sindikat </a:t>
            </a:r>
            <a:r>
              <a:rPr lang="bs-Latn-BA" sz="3400" b="1" dirty="0">
                <a:solidFill>
                  <a:srgbClr val="FF0000"/>
                </a:solidFill>
                <a:cs typeface="Arial" pitchFamily="34" charset="0"/>
              </a:rPr>
              <a:t>je lijek!</a:t>
            </a:r>
            <a:endParaRPr lang="en-US" sz="3400" b="1" dirty="0">
              <a:solidFill>
                <a:srgbClr val="FF0000"/>
              </a:solidFill>
            </a:endParaRPr>
          </a:p>
          <a:p>
            <a:endParaRPr lang="hr-HR" sz="3400" dirty="0" smtClean="0"/>
          </a:p>
          <a:p>
            <a:endParaRPr lang="hr-HR" dirty="0" smtClean="0"/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729613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1144</TotalTime>
  <Words>2261</Words>
  <Application>Microsoft Office PowerPoint</Application>
  <PresentationFormat>On-screen Show (4:3)</PresentationFormat>
  <Paragraphs>164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Trek</vt:lpstr>
      <vt:lpstr>KENAN MUJKANOVIĆ, DIPL. PRAVNIK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Prof.dr Jasminka Gradaščević-Sijerčić</dc:title>
  <dc:creator>JasnaGS</dc:creator>
  <cp:lastModifiedBy>pc</cp:lastModifiedBy>
  <cp:revision>65</cp:revision>
  <cp:lastPrinted>2017-03-29T11:49:58Z</cp:lastPrinted>
  <dcterms:created xsi:type="dcterms:W3CDTF">2017-03-29T07:49:20Z</dcterms:created>
  <dcterms:modified xsi:type="dcterms:W3CDTF">2024-11-11T10:22:18Z</dcterms:modified>
</cp:coreProperties>
</file>